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73" r:id="rId21"/>
    <p:sldId id="274" r:id="rId22"/>
    <p:sldId id="275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9" r:id="rId32"/>
    <p:sldId id="290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301" r:id="rId41"/>
    <p:sldId id="299" r:id="rId42"/>
    <p:sldId id="300" r:id="rId43"/>
    <p:sldId id="302" r:id="rId44"/>
    <p:sldId id="303" r:id="rId45"/>
    <p:sldId id="304" r:id="rId46"/>
    <p:sldId id="287" r:id="rId47"/>
    <p:sldId id="288" r:id="rId48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50"/>
      <p:bold r:id="rId51"/>
    </p:embeddedFont>
    <p:embeddedFont>
      <p:font typeface="Bree Serif" panose="02020500000000000000" charset="0"/>
      <p:regular r:id="rId52"/>
    </p:embeddedFont>
    <p:embeddedFont>
      <p:font typeface="Roboto Black" panose="02000000000000000000" pitchFamily="2" charset="0"/>
      <p:bold r:id="rId53"/>
      <p:boldItalic r:id="rId54"/>
    </p:embeddedFont>
    <p:embeddedFont>
      <p:font typeface="Roboto Light" panose="02000000000000000000" pitchFamily="2" charset="0"/>
      <p:regular r:id="rId55"/>
      <p:bold r:id="rId56"/>
      <p:italic r:id="rId57"/>
      <p:boldItalic r:id="rId58"/>
    </p:embeddedFont>
    <p:embeddedFont>
      <p:font typeface="Roboto Mono Thin" panose="02020500000000000000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3" roundtripDataSignature="AMtx7mhFAZEyphVkZUV641NM+pvzcQs5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853662-DAD4-4705-8A8C-51D91C0EC21C}">
  <a:tblStyle styleId="{44853662-DAD4-4705-8A8C-51D91C0EC21C}" styleName="Table_0">
    <a:wholeTbl>
      <a:tcTxStyle b="off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6"/>
          </a:solidFill>
        </a:fill>
      </a:tcStyle>
    </a:wholeTbl>
    <a:band1H>
      <a:tcTxStyle/>
      <a:tcStyle>
        <a:tcBdr/>
        <a:fill>
          <a:solidFill>
            <a:srgbClr val="39CAA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39CAA8"/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</a:tcBdr>
        <a:fill>
          <a:solidFill>
            <a:srgbClr val="39CAA8"/>
          </a:solidFill>
        </a:fill>
      </a:tcStyle>
    </a:lastCol>
    <a:firstCol>
      <a:tcTxStyle b="on" i="off"/>
      <a:tcStyle>
        <a:tcBdr>
          <a:righ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  <a:fill>
          <a:solidFill>
            <a:srgbClr val="39CAA8"/>
          </a:solidFill>
        </a:fill>
      </a:tcStyle>
    </a:firstCol>
    <a:lastRow>
      <a:tcTxStyle b="on" i="off"/>
      <a:tcStyle>
        <a:tcBdr>
          <a:top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2FA88C"/>
          </a:solidFill>
        </a:fill>
      </a:tcStyle>
    </a:lastRow>
    <a:s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seCell>
    <a:s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swCell>
    <a:firstRow>
      <a:tcTxStyle b="on" i="off"/>
      <a:tcStyle>
        <a:tcBdr>
          <a:bottom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neCell>
    <a:n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theme/web-project-proposal#position-14&amp;results-603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collaboration_809522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wing.com/en/free-png-ylaub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Web Project Proposal Google Slides and PowerPoint template (slidesgo.com)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1.Git commands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2.Link with colab and drive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Collaboration - Free people icons (flaticon.com)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TW" dirty="0">
                <a:hlinkClick r:id="rId3"/>
              </a:rPr>
              <a:t>Branching Git Computer Icons, others, </a:t>
            </a:r>
            <a:r>
              <a:rPr lang="en-US" altLang="zh-TW" dirty="0" err="1">
                <a:hlinkClick r:id="rId3"/>
              </a:rPr>
              <a:t>cdr</a:t>
            </a:r>
            <a:r>
              <a:rPr lang="en-US" altLang="zh-TW" dirty="0">
                <a:hlinkClick r:id="rId3"/>
              </a:rPr>
              <a:t>, branch, icon Download </a:t>
            </a:r>
            <a:r>
              <a:rPr lang="en-US" altLang="zh-TW" dirty="0" err="1">
                <a:hlinkClick r:id="rId3"/>
              </a:rPr>
              <a:t>png</a:t>
            </a:r>
            <a:r>
              <a:rPr lang="en-US" altLang="zh-TW" dirty="0">
                <a:hlinkClick r:id="rId3"/>
              </a:rPr>
              <a:t> | </a:t>
            </a:r>
            <a:r>
              <a:rPr lang="en-US" altLang="zh-TW" dirty="0" err="1">
                <a:hlinkClick r:id="rId3"/>
              </a:rPr>
              <a:t>PNGWing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7765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9904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6528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228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778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5360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8545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388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578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0041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083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5230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2155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6601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205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圖片:https://gitbook.tw/chapters/gitflow/why-need-git-flow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4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34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5" name="Google Shape;15;p35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5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7" name="Google Shape;17;p35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title" idx="6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5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7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.tw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tackoverflow.com/questions/7901864/git-conflict-markers" TargetMode="External"/><Relationship Id="rId5" Type="http://schemas.openxmlformats.org/officeDocument/2006/relationships/hyperlink" Target="https://www.youtube.com/watch?v=iAEPvL9IxDA" TargetMode="External"/><Relationship Id="rId4" Type="http://schemas.openxmlformats.org/officeDocument/2006/relationships/hyperlink" Target="https://www.youtube.com/watch?v=3fUbBnN_H2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>
            <a:spLocks noGrp="1"/>
          </p:cNvSpPr>
          <p:nvPr>
            <p:ph type="ctrTitle"/>
          </p:nvPr>
        </p:nvSpPr>
        <p:spPr>
          <a:xfrm>
            <a:off x="6496589" y="2395678"/>
            <a:ext cx="2440395" cy="102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200">
                <a:solidFill>
                  <a:schemeClr val="accent1"/>
                </a:solidFill>
              </a:rPr>
              <a:t>Git&amp;Github</a:t>
            </a:r>
            <a:endParaRPr sz="3200">
              <a:solidFill>
                <a:schemeClr val="accent1"/>
              </a:solidFill>
            </a:endParaRPr>
          </a:p>
        </p:txBody>
      </p:sp>
      <p:sp>
        <p:nvSpPr>
          <p:cNvPr id="48" name="Google Shape;48;p1"/>
          <p:cNvSpPr txBox="1">
            <a:spLocks noGrp="1"/>
          </p:cNvSpPr>
          <p:nvPr>
            <p:ph type="subTitle" idx="1"/>
          </p:nvPr>
        </p:nvSpPr>
        <p:spPr>
          <a:xfrm>
            <a:off x="6990257" y="3367458"/>
            <a:ext cx="1453058" cy="44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TA DS113 葉嘉浤</a:t>
            </a:r>
            <a:endParaRPr/>
          </a:p>
        </p:txBody>
      </p:sp>
      <p:sp>
        <p:nvSpPr>
          <p:cNvPr id="49" name="Google Shape;49;p1"/>
          <p:cNvSpPr/>
          <p:nvPr/>
        </p:nvSpPr>
        <p:spPr>
          <a:xfrm>
            <a:off x="4153366" y="446847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5385006" y="119490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"/>
          <p:cNvSpPr/>
          <p:nvPr/>
        </p:nvSpPr>
        <p:spPr>
          <a:xfrm>
            <a:off x="5473643" y="132249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/>
          <p:nvPr/>
        </p:nvSpPr>
        <p:spPr>
          <a:xfrm>
            <a:off x="5539342" y="143977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"/>
          <p:cNvSpPr/>
          <p:nvPr/>
        </p:nvSpPr>
        <p:spPr>
          <a:xfrm>
            <a:off x="5293321" y="106195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1688528" y="88203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1951369" y="263780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3569616" y="270505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2946154" y="253358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385072" y="195168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838913" y="190585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3908857" y="194710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3908857" y="207852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3908857" y="220994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/>
          <p:nvPr/>
        </p:nvSpPr>
        <p:spPr>
          <a:xfrm>
            <a:off x="3908857" y="247429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/>
          <p:nvPr/>
        </p:nvSpPr>
        <p:spPr>
          <a:xfrm>
            <a:off x="3908857" y="260571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3908857" y="286856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3908857" y="299998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3908857" y="326279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1972773" y="194710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"/>
          <p:cNvSpPr/>
          <p:nvPr/>
        </p:nvSpPr>
        <p:spPr>
          <a:xfrm>
            <a:off x="1972773" y="207852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"/>
          <p:cNvSpPr/>
          <p:nvPr/>
        </p:nvSpPr>
        <p:spPr>
          <a:xfrm>
            <a:off x="1972773" y="234287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"/>
          <p:cNvSpPr/>
          <p:nvPr/>
        </p:nvSpPr>
        <p:spPr>
          <a:xfrm>
            <a:off x="4023457" y="168121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"/>
          <p:cNvSpPr/>
          <p:nvPr/>
        </p:nvSpPr>
        <p:spPr>
          <a:xfrm>
            <a:off x="2475516" y="168121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"/>
          <p:cNvSpPr/>
          <p:nvPr/>
        </p:nvSpPr>
        <p:spPr>
          <a:xfrm>
            <a:off x="374370" y="296787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/>
          <p:nvPr/>
        </p:nvSpPr>
        <p:spPr>
          <a:xfrm>
            <a:off x="704445" y="401768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/>
          <p:nvPr/>
        </p:nvSpPr>
        <p:spPr>
          <a:xfrm>
            <a:off x="1939132" y="37471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"/>
          <p:cNvSpPr/>
          <p:nvPr/>
        </p:nvSpPr>
        <p:spPr>
          <a:xfrm>
            <a:off x="4520106" y="7940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"/>
          <p:cNvSpPr/>
          <p:nvPr/>
        </p:nvSpPr>
        <p:spPr>
          <a:xfrm>
            <a:off x="1172036" y="225272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"/>
          <p:cNvSpPr/>
          <p:nvPr/>
        </p:nvSpPr>
        <p:spPr>
          <a:xfrm>
            <a:off x="4300048" y="139821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"/>
          <p:cNvSpPr/>
          <p:nvPr/>
        </p:nvSpPr>
        <p:spPr>
          <a:xfrm>
            <a:off x="5253585" y="245363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"/>
          <p:cNvSpPr/>
          <p:nvPr/>
        </p:nvSpPr>
        <p:spPr>
          <a:xfrm>
            <a:off x="2657350" y="448911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5825098" y="73490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"/>
          <p:cNvSpPr/>
          <p:nvPr/>
        </p:nvSpPr>
        <p:spPr>
          <a:xfrm>
            <a:off x="3135643" y="419186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/>
          <p:nvPr/>
        </p:nvSpPr>
        <p:spPr>
          <a:xfrm>
            <a:off x="1207188" y="248958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"/>
          <p:cNvSpPr/>
          <p:nvPr/>
        </p:nvSpPr>
        <p:spPr>
          <a:xfrm>
            <a:off x="5493487" y="169345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527170" y="80714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5242883" y="295107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5674290" y="289977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6121556" y="361274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5817444" y="297080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5273453" y="278145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6155269" y="346123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5537806" y="285565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6106032" y="331544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0" y="196690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172044" y="256003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117647" y="242002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135980" y="182501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267400" y="149784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204749" y="169731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255691" y="268538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1085702" y="451704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1546190" y="488886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996176" y="422802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1026842" y="437669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936717" y="401921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1405147" y="483207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1705349" y="487036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3245660" y="162314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4300048" y="56875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"/>
          <p:cNvSpPr/>
          <p:nvPr/>
        </p:nvSpPr>
        <p:spPr>
          <a:xfrm>
            <a:off x="4877680" y="56875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/>
          <p:nvPr/>
        </p:nvSpPr>
        <p:spPr>
          <a:xfrm>
            <a:off x="1421128" y="404671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"/>
          <p:cNvSpPr/>
          <p:nvPr/>
        </p:nvSpPr>
        <p:spPr>
          <a:xfrm>
            <a:off x="1515860" y="414451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"/>
          <p:cNvSpPr/>
          <p:nvPr/>
        </p:nvSpPr>
        <p:spPr>
          <a:xfrm>
            <a:off x="1515860" y="421787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"/>
          <p:cNvSpPr/>
          <p:nvPr/>
        </p:nvSpPr>
        <p:spPr>
          <a:xfrm>
            <a:off x="1515860" y="429119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5874000" y="236428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3253314" y="13377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"/>
          <p:cNvSpPr/>
          <p:nvPr/>
        </p:nvSpPr>
        <p:spPr>
          <a:xfrm>
            <a:off x="3398484" y="21272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822093" y="241013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/>
          <p:nvPr/>
        </p:nvSpPr>
        <p:spPr>
          <a:xfrm>
            <a:off x="1425711" y="142602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5851061" y="24633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822093" y="267907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"/>
          <p:cNvSpPr/>
          <p:nvPr/>
        </p:nvSpPr>
        <p:spPr>
          <a:xfrm>
            <a:off x="2084302" y="141532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"/>
          <p:cNvSpPr/>
          <p:nvPr/>
        </p:nvSpPr>
        <p:spPr>
          <a:xfrm>
            <a:off x="2764320" y="143365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1066602" y="13783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/>
          <p:nvPr/>
        </p:nvSpPr>
        <p:spPr>
          <a:xfrm>
            <a:off x="5360555" y="51222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"/>
          <p:cNvSpPr/>
          <p:nvPr/>
        </p:nvSpPr>
        <p:spPr>
          <a:xfrm>
            <a:off x="658591" y="46178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/>
          <p:nvPr/>
        </p:nvSpPr>
        <p:spPr>
          <a:xfrm>
            <a:off x="1482243" y="357758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"/>
          <p:cNvSpPr/>
          <p:nvPr/>
        </p:nvSpPr>
        <p:spPr>
          <a:xfrm>
            <a:off x="840449" y="46178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"/>
          <p:cNvSpPr/>
          <p:nvPr/>
        </p:nvSpPr>
        <p:spPr>
          <a:xfrm>
            <a:off x="1482243" y="192114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"/>
          <p:cNvSpPr/>
          <p:nvPr/>
        </p:nvSpPr>
        <p:spPr>
          <a:xfrm>
            <a:off x="5123700" y="451584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"/>
          <p:cNvSpPr/>
          <p:nvPr/>
        </p:nvSpPr>
        <p:spPr>
          <a:xfrm>
            <a:off x="2083246" y="464572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"/>
          <p:cNvSpPr/>
          <p:nvPr/>
        </p:nvSpPr>
        <p:spPr>
          <a:xfrm>
            <a:off x="557740" y="254460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"/>
          <p:cNvSpPr/>
          <p:nvPr/>
        </p:nvSpPr>
        <p:spPr>
          <a:xfrm>
            <a:off x="597475" y="159564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"/>
          <p:cNvSpPr/>
          <p:nvPr/>
        </p:nvSpPr>
        <p:spPr>
          <a:xfrm>
            <a:off x="5603528" y="336060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"/>
          <p:cNvSpPr/>
          <p:nvPr/>
        </p:nvSpPr>
        <p:spPr>
          <a:xfrm>
            <a:off x="5789945" y="335906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"/>
          <p:cNvSpPr/>
          <p:nvPr/>
        </p:nvSpPr>
        <p:spPr>
          <a:xfrm>
            <a:off x="5693677" y="344770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"/>
          <p:cNvSpPr/>
          <p:nvPr/>
        </p:nvSpPr>
        <p:spPr>
          <a:xfrm>
            <a:off x="5782315" y="359745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/>
          <p:nvPr/>
        </p:nvSpPr>
        <p:spPr>
          <a:xfrm>
            <a:off x="5565328" y="331016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/>
          <p:nvPr/>
        </p:nvSpPr>
        <p:spPr>
          <a:xfrm>
            <a:off x="5565328" y="380986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"/>
          <p:cNvSpPr/>
          <p:nvPr/>
        </p:nvSpPr>
        <p:spPr>
          <a:xfrm>
            <a:off x="5687559" y="186307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"/>
          <p:cNvSpPr/>
          <p:nvPr/>
        </p:nvSpPr>
        <p:spPr>
          <a:xfrm>
            <a:off x="5820515" y="186307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"/>
          <p:cNvSpPr/>
          <p:nvPr/>
        </p:nvSpPr>
        <p:spPr>
          <a:xfrm>
            <a:off x="5984017" y="186307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"/>
          <p:cNvSpPr/>
          <p:nvPr/>
        </p:nvSpPr>
        <p:spPr>
          <a:xfrm>
            <a:off x="1392094" y="46178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"/>
          <p:cNvSpPr/>
          <p:nvPr/>
        </p:nvSpPr>
        <p:spPr>
          <a:xfrm>
            <a:off x="1499040" y="45874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"/>
          <p:cNvSpPr/>
          <p:nvPr/>
        </p:nvSpPr>
        <p:spPr>
          <a:xfrm>
            <a:off x="699862" y="98135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"/>
          <p:cNvSpPr/>
          <p:nvPr/>
        </p:nvSpPr>
        <p:spPr>
          <a:xfrm>
            <a:off x="848079" y="98135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"/>
          <p:cNvSpPr/>
          <p:nvPr/>
        </p:nvSpPr>
        <p:spPr>
          <a:xfrm>
            <a:off x="984083" y="98135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"/>
          <p:cNvSpPr/>
          <p:nvPr/>
        </p:nvSpPr>
        <p:spPr>
          <a:xfrm>
            <a:off x="1225521" y="98135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"/>
          <p:cNvSpPr/>
          <p:nvPr/>
        </p:nvSpPr>
        <p:spPr>
          <a:xfrm>
            <a:off x="1926918" y="446389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2107241" y="436455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"/>
          <p:cNvSpPr/>
          <p:nvPr/>
        </p:nvSpPr>
        <p:spPr>
          <a:xfrm>
            <a:off x="5716598" y="406655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1987" y="2075279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Branch</a:t>
            </a:r>
            <a:endParaRPr/>
          </a:p>
        </p:txBody>
      </p:sp>
      <p:cxnSp>
        <p:nvCxnSpPr>
          <p:cNvPr id="246" name="Google Shape;246;p1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7" name="Google Shape;247;p10"/>
          <p:cNvSpPr txBox="1"/>
          <p:nvPr/>
        </p:nvSpPr>
        <p:spPr>
          <a:xfrm>
            <a:off x="1013076" y="1798300"/>
            <a:ext cx="27234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checkout -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切換回上一個分支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10"/>
          <p:cNvPicPr preferRelativeResize="0"/>
          <p:nvPr/>
        </p:nvPicPr>
        <p:blipFill rotWithShape="1">
          <a:blip r:embed="rId3">
            <a:alphaModFix/>
          </a:blip>
          <a:srcRect r="57633" b="50000"/>
          <a:stretch/>
        </p:blipFill>
        <p:spPr>
          <a:xfrm>
            <a:off x="3962400" y="1536106"/>
            <a:ext cx="387391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Branch</a:t>
            </a:r>
            <a:endParaRPr/>
          </a:p>
        </p:txBody>
      </p:sp>
      <p:cxnSp>
        <p:nvCxnSpPr>
          <p:cNvPr id="254" name="Google Shape;254;p1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" name="Google Shape;255;p11"/>
          <p:cNvSpPr txBox="1"/>
          <p:nvPr/>
        </p:nvSpPr>
        <p:spPr>
          <a:xfrm>
            <a:off x="1013076" y="1798300"/>
            <a:ext cx="29273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checkout -b &lt;branchname&gt;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新增一個分支，並切換到該分支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1"/>
          <p:cNvPicPr preferRelativeResize="0"/>
          <p:nvPr/>
        </p:nvPicPr>
        <p:blipFill rotWithShape="1">
          <a:blip r:embed="rId3">
            <a:alphaModFix/>
          </a:blip>
          <a:srcRect r="57742" b="50000"/>
          <a:stretch/>
        </p:blipFill>
        <p:spPr>
          <a:xfrm>
            <a:off x="4129548" y="1536106"/>
            <a:ext cx="3864077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Branch</a:t>
            </a:r>
            <a:endParaRPr/>
          </a:p>
        </p:txBody>
      </p:sp>
      <p:cxnSp>
        <p:nvCxnSpPr>
          <p:cNvPr id="262" name="Google Shape;262;p1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263" name="Google Shape;263;p12"/>
          <p:cNvGraphicFramePr/>
          <p:nvPr/>
        </p:nvGraphicFramePr>
        <p:xfrm>
          <a:off x="1709841" y="1411480"/>
          <a:ext cx="5724300" cy="3048100"/>
        </p:xfrm>
        <a:graphic>
          <a:graphicData uri="http://schemas.openxmlformats.org/drawingml/2006/table">
            <a:tbl>
              <a:tblPr firstRow="1" bandRow="1">
                <a:noFill/>
                <a:tableStyleId>{44853662-DAD4-4705-8A8C-51D91C0EC21C}</a:tableStyleId>
              </a:tblPr>
              <a:tblGrid>
                <a:gridCol w="286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指令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分支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git branch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>
                    <a:solidFill>
                      <a:srgbClr val="00A3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查看所有分支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00A3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git branch &lt;</a:t>
                      </a:r>
                      <a:r>
                        <a:rPr lang="en-US" sz="1400" u="none" strike="noStrike" cap="none" dirty="0" err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branchname</a:t>
                      </a:r>
                      <a:r>
                        <a:rPr lang="en-US" sz="14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&gt;</a:t>
                      </a:r>
                      <a:endParaRPr sz="14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>
                    <a:solidFill>
                      <a:srgbClr val="38CB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新增分支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38CB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git branch -r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>
                    <a:solidFill>
                      <a:srgbClr val="00A3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確認遠端分支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00A3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git branch -a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>
                    <a:solidFill>
                      <a:srgbClr val="38CB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確認本機端分支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38CB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git branch -d &lt;branchname&gt;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>
                    <a:solidFill>
                      <a:srgbClr val="00A3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刪除分支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00A3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git checkout &lt;branchname&gt;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38CB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切換到指定分支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38CB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git checkout -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>
                    <a:solidFill>
                      <a:srgbClr val="00A3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切換回上一個分支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00A3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git checkout -b &lt;branchname&gt; 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>
                    <a:solidFill>
                      <a:srgbClr val="38CB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建立新分支，並同時切換到該分支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38CB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git merge &lt;branchname&gt;</a:t>
                      </a:r>
                      <a:endParaRPr sz="1400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>
                    <a:solidFill>
                      <a:srgbClr val="00A37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將其他branch合併至當前branch</a:t>
                      </a:r>
                      <a:endParaRPr sz="14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>
                    <a:solidFill>
                      <a:srgbClr val="00A3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 Use Branch</a:t>
            </a:r>
            <a:endParaRPr/>
          </a:p>
        </p:txBody>
      </p:sp>
      <p:cxnSp>
        <p:nvCxnSpPr>
          <p:cNvPr id="269" name="Google Shape;269;p1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0" name="Google Shape;27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2470" y="1531826"/>
            <a:ext cx="5999059" cy="2079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 Use Branch</a:t>
            </a:r>
            <a:endParaRPr/>
          </a:p>
        </p:txBody>
      </p:sp>
      <p:cxnSp>
        <p:nvCxnSpPr>
          <p:cNvPr id="276" name="Google Shape;276;p1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7" name="Google Shape;277;p14"/>
          <p:cNvPicPr preferRelativeResize="0"/>
          <p:nvPr/>
        </p:nvPicPr>
        <p:blipFill rotWithShape="1">
          <a:blip r:embed="rId3">
            <a:alphaModFix/>
          </a:blip>
          <a:srcRect r="22230" b="53828"/>
          <a:stretch/>
        </p:blipFill>
        <p:spPr>
          <a:xfrm>
            <a:off x="1016365" y="1597977"/>
            <a:ext cx="7111269" cy="237480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4"/>
          <p:cNvSpPr txBox="1"/>
          <p:nvPr/>
        </p:nvSpPr>
        <p:spPr>
          <a:xfrm>
            <a:off x="5858855" y="4319613"/>
            <a:ext cx="29734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touch &lt;file&gt; : 新增檔案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 &lt;file&gt; : 編輯檔案內容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 Use Branch</a:t>
            </a:r>
            <a:endParaRPr/>
          </a:p>
        </p:txBody>
      </p:sp>
      <p:cxnSp>
        <p:nvCxnSpPr>
          <p:cNvPr id="284" name="Google Shape;284;p1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5" name="Google Shape;285;p15"/>
          <p:cNvPicPr preferRelativeResize="0"/>
          <p:nvPr/>
        </p:nvPicPr>
        <p:blipFill rotWithShape="1">
          <a:blip r:embed="rId3">
            <a:alphaModFix/>
          </a:blip>
          <a:srcRect r="22446" b="6251"/>
          <a:stretch/>
        </p:blipFill>
        <p:spPr>
          <a:xfrm>
            <a:off x="1103857" y="1410581"/>
            <a:ext cx="5070540" cy="344777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5"/>
          <p:cNvSpPr/>
          <p:nvPr/>
        </p:nvSpPr>
        <p:spPr>
          <a:xfrm>
            <a:off x="1103857" y="2542757"/>
            <a:ext cx="2620789" cy="677577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5"/>
          <p:cNvSpPr/>
          <p:nvPr/>
        </p:nvSpPr>
        <p:spPr>
          <a:xfrm>
            <a:off x="1103857" y="3425362"/>
            <a:ext cx="2699730" cy="1189596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A0EC751-42FE-CBD6-93A0-99EE019BF20D}"/>
              </a:ext>
            </a:extLst>
          </p:cNvPr>
          <p:cNvSpPr txBox="1"/>
          <p:nvPr/>
        </p:nvSpPr>
        <p:spPr>
          <a:xfrm>
            <a:off x="6308437" y="2535382"/>
            <a:ext cx="25861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雲端上並不知道本機端有 </a:t>
            </a:r>
            <a:r>
              <a:rPr lang="en-US" altLang="zh-TW" dirty="0">
                <a:solidFill>
                  <a:schemeClr val="bg1"/>
                </a:solidFill>
              </a:rPr>
              <a:t>chy0103 </a:t>
            </a:r>
            <a:r>
              <a:rPr lang="zh-TW" altLang="en-US" dirty="0">
                <a:solidFill>
                  <a:schemeClr val="bg1"/>
                </a:solidFill>
              </a:rPr>
              <a:t>這個分支，要在</a:t>
            </a:r>
            <a:r>
              <a:rPr lang="en-US" altLang="zh-TW" dirty="0">
                <a:solidFill>
                  <a:schemeClr val="bg1"/>
                </a:solidFill>
              </a:rPr>
              <a:t>push</a:t>
            </a:r>
            <a:r>
              <a:rPr lang="zh-TW" altLang="en-US" dirty="0">
                <a:solidFill>
                  <a:schemeClr val="bg1"/>
                </a:solidFill>
              </a:rPr>
              <a:t>時，同時把 </a:t>
            </a:r>
            <a:r>
              <a:rPr lang="en-US" altLang="zh-TW" dirty="0">
                <a:solidFill>
                  <a:schemeClr val="bg1"/>
                </a:solidFill>
              </a:rPr>
              <a:t>chy0103 </a:t>
            </a:r>
            <a:r>
              <a:rPr lang="zh-TW" altLang="en-US" dirty="0">
                <a:solidFill>
                  <a:schemeClr val="bg1"/>
                </a:solidFill>
              </a:rPr>
              <a:t>這個分支一起 </a:t>
            </a:r>
            <a:r>
              <a:rPr lang="en-US" altLang="zh-TW" dirty="0">
                <a:solidFill>
                  <a:schemeClr val="bg1"/>
                </a:solidFill>
              </a:rPr>
              <a:t>push</a:t>
            </a:r>
            <a:r>
              <a:rPr lang="zh-TW" altLang="en-US" dirty="0">
                <a:solidFill>
                  <a:schemeClr val="bg1"/>
                </a:solidFill>
              </a:rPr>
              <a:t>，雲端和本機端才有相同的版本控制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D707B4FB-DC51-0634-20B5-041FE574C067}"/>
              </a:ext>
            </a:extLst>
          </p:cNvPr>
          <p:cNvCxnSpPr>
            <a:cxnSpLocks/>
            <a:endCxn id="286" idx="3"/>
          </p:cNvCxnSpPr>
          <p:nvPr/>
        </p:nvCxnSpPr>
        <p:spPr>
          <a:xfrm flipH="1" flipV="1">
            <a:off x="3724646" y="2881546"/>
            <a:ext cx="2583790" cy="4156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 Use Branch</a:t>
            </a:r>
            <a:endParaRPr/>
          </a:p>
        </p:txBody>
      </p:sp>
      <p:cxnSp>
        <p:nvCxnSpPr>
          <p:cNvPr id="293" name="Google Shape;293;p1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4" name="Google Shape;29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7461" y="1543665"/>
            <a:ext cx="5989078" cy="257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6"/>
          <p:cNvSpPr/>
          <p:nvPr/>
        </p:nvSpPr>
        <p:spPr>
          <a:xfrm>
            <a:off x="1703810" y="3387885"/>
            <a:ext cx="1855114" cy="236823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6"/>
          <p:cNvSpPr txBox="1"/>
          <p:nvPr/>
        </p:nvSpPr>
        <p:spPr>
          <a:xfrm>
            <a:off x="427597" y="4252767"/>
            <a:ext cx="22037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成功在 github 新增分支</a:t>
            </a:r>
            <a:endParaRPr/>
          </a:p>
        </p:txBody>
      </p:sp>
      <p:cxnSp>
        <p:nvCxnSpPr>
          <p:cNvPr id="297" name="Google Shape;297;p16"/>
          <p:cNvCxnSpPr>
            <a:stCxn id="296" idx="0"/>
          </p:cNvCxnSpPr>
          <p:nvPr/>
        </p:nvCxnSpPr>
        <p:spPr>
          <a:xfrm rot="10800000" flipH="1">
            <a:off x="1529482" y="3624567"/>
            <a:ext cx="411300" cy="628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 Use Branch</a:t>
            </a:r>
            <a:endParaRPr/>
          </a:p>
        </p:txBody>
      </p:sp>
      <p:cxnSp>
        <p:nvCxnSpPr>
          <p:cNvPr id="303" name="Google Shape;303;p1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4" name="Google Shape;30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3733" y="1528584"/>
            <a:ext cx="4956533" cy="265777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7"/>
          <p:cNvSpPr/>
          <p:nvPr/>
        </p:nvSpPr>
        <p:spPr>
          <a:xfrm>
            <a:off x="2184035" y="1993260"/>
            <a:ext cx="1263056" cy="230245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7"/>
          <p:cNvSpPr/>
          <p:nvPr/>
        </p:nvSpPr>
        <p:spPr>
          <a:xfrm>
            <a:off x="2184035" y="3552345"/>
            <a:ext cx="4782509" cy="17761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493381" y="2551772"/>
            <a:ext cx="14472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切換到 chy0103這個分支，可以看到 test0.txt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p17"/>
          <p:cNvCxnSpPr>
            <a:stCxn id="307" idx="3"/>
          </p:cNvCxnSpPr>
          <p:nvPr/>
        </p:nvCxnSpPr>
        <p:spPr>
          <a:xfrm rot="10800000" flipH="1">
            <a:off x="1940633" y="2223604"/>
            <a:ext cx="296100" cy="697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p17"/>
          <p:cNvCxnSpPr>
            <a:stCxn id="307" idx="3"/>
          </p:cNvCxnSpPr>
          <p:nvPr/>
        </p:nvCxnSpPr>
        <p:spPr>
          <a:xfrm>
            <a:off x="1940633" y="2921104"/>
            <a:ext cx="243300" cy="646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 Merge Branch</a:t>
            </a:r>
            <a:endParaRPr/>
          </a:p>
        </p:txBody>
      </p:sp>
      <p:cxnSp>
        <p:nvCxnSpPr>
          <p:cNvPr id="348" name="Google Shape;348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9" name="Google Shape;349;p21"/>
          <p:cNvPicPr preferRelativeResize="0"/>
          <p:nvPr/>
        </p:nvPicPr>
        <p:blipFill rotWithShape="1">
          <a:blip r:embed="rId3">
            <a:alphaModFix/>
          </a:blip>
          <a:srcRect r="30214" b="34516"/>
          <a:stretch/>
        </p:blipFill>
        <p:spPr>
          <a:xfrm>
            <a:off x="1003208" y="1458253"/>
            <a:ext cx="5203529" cy="274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1"/>
          <p:cNvSpPr/>
          <p:nvPr/>
        </p:nvSpPr>
        <p:spPr>
          <a:xfrm>
            <a:off x="3032651" y="3512875"/>
            <a:ext cx="2585318" cy="144725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1"/>
          <p:cNvSpPr txBox="1"/>
          <p:nvPr/>
        </p:nvSpPr>
        <p:spPr>
          <a:xfrm>
            <a:off x="6295544" y="2769515"/>
            <a:ext cx="253675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 : 斷行字元不同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Linux 使用 LF(\n)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Windows 使用 CRLF(\r\n)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2" name="Google Shape;352;p21"/>
          <p:cNvCxnSpPr>
            <a:stCxn id="351" idx="1"/>
            <a:endCxn id="350" idx="3"/>
          </p:cNvCxnSpPr>
          <p:nvPr/>
        </p:nvCxnSpPr>
        <p:spPr>
          <a:xfrm flipH="1">
            <a:off x="5617844" y="3138847"/>
            <a:ext cx="677700" cy="446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3" name="Google Shape;353;p21"/>
          <p:cNvSpPr txBox="1"/>
          <p:nvPr/>
        </p:nvSpPr>
        <p:spPr>
          <a:xfrm>
            <a:off x="4644364" y="4497543"/>
            <a:ext cx="299975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處理方法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config --global core.autocrlf true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 Merge Branch</a:t>
            </a:r>
            <a:endParaRPr/>
          </a:p>
        </p:txBody>
      </p:sp>
      <p:cxnSp>
        <p:nvCxnSpPr>
          <p:cNvPr id="359" name="Google Shape;359;p2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60" name="Google Shape;360;p22"/>
          <p:cNvPicPr preferRelativeResize="0"/>
          <p:nvPr/>
        </p:nvPicPr>
        <p:blipFill rotWithShape="1">
          <a:blip r:embed="rId3">
            <a:alphaModFix/>
          </a:blip>
          <a:srcRect r="30202"/>
          <a:stretch/>
        </p:blipFill>
        <p:spPr>
          <a:xfrm>
            <a:off x="2466074" y="1335421"/>
            <a:ext cx="4211851" cy="3551522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2"/>
          <p:cNvSpPr/>
          <p:nvPr/>
        </p:nvSpPr>
        <p:spPr>
          <a:xfrm>
            <a:off x="2466074" y="1934055"/>
            <a:ext cx="1941466" cy="24998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2"/>
          <p:cNvSpPr/>
          <p:nvPr/>
        </p:nvSpPr>
        <p:spPr>
          <a:xfrm>
            <a:off x="2466074" y="2446759"/>
            <a:ext cx="1941466" cy="441165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2"/>
          <p:cNvSpPr/>
          <p:nvPr/>
        </p:nvSpPr>
        <p:spPr>
          <a:xfrm>
            <a:off x="2466074" y="3046491"/>
            <a:ext cx="1941466" cy="441165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2"/>
          <p:cNvSpPr txBox="1"/>
          <p:nvPr/>
        </p:nvSpPr>
        <p:spPr>
          <a:xfrm>
            <a:off x="311700" y="1887210"/>
            <a:ext cx="17827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切換回 main，目前仍為最新版本</a:t>
            </a:r>
            <a:endParaRPr/>
          </a:p>
        </p:txBody>
      </p:sp>
      <p:cxnSp>
        <p:nvCxnSpPr>
          <p:cNvPr id="365" name="Google Shape;365;p22"/>
          <p:cNvCxnSpPr>
            <a:stCxn id="364" idx="3"/>
            <a:endCxn id="361" idx="1"/>
          </p:cNvCxnSpPr>
          <p:nvPr/>
        </p:nvCxnSpPr>
        <p:spPr>
          <a:xfrm rot="10800000" flipH="1">
            <a:off x="2094451" y="2059120"/>
            <a:ext cx="371700" cy="89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6" name="Google Shape;366;p22"/>
          <p:cNvSpPr txBox="1"/>
          <p:nvPr/>
        </p:nvSpPr>
        <p:spPr>
          <a:xfrm>
            <a:off x="6841554" y="2446759"/>
            <a:ext cx="186827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將 chy0103 此分支的內容合併進來</a:t>
            </a:r>
            <a:endParaRPr/>
          </a:p>
        </p:txBody>
      </p:sp>
      <p:cxnSp>
        <p:nvCxnSpPr>
          <p:cNvPr id="367" name="Google Shape;367;p22"/>
          <p:cNvCxnSpPr>
            <a:stCxn id="366" idx="1"/>
            <a:endCxn id="362" idx="3"/>
          </p:cNvCxnSpPr>
          <p:nvPr/>
        </p:nvCxnSpPr>
        <p:spPr>
          <a:xfrm rot="10800000">
            <a:off x="4407654" y="2667269"/>
            <a:ext cx="2433900" cy="41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8" name="Google Shape;368;p22"/>
          <p:cNvSpPr txBox="1"/>
          <p:nvPr/>
        </p:nvSpPr>
        <p:spPr>
          <a:xfrm>
            <a:off x="311700" y="3428580"/>
            <a:ext cx="17827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成功合併到 main !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9" name="Google Shape;369;p22"/>
          <p:cNvCxnSpPr>
            <a:stCxn id="368" idx="3"/>
          </p:cNvCxnSpPr>
          <p:nvPr/>
        </p:nvCxnSpPr>
        <p:spPr>
          <a:xfrm rot="10800000" flipH="1">
            <a:off x="2094451" y="3267168"/>
            <a:ext cx="371700" cy="315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8" name="Google Shape;158;p2"/>
          <p:cNvSpPr txBox="1">
            <a:spLocks noGrp="1"/>
          </p:cNvSpPr>
          <p:nvPr>
            <p:ph type="title" idx="8"/>
          </p:nvPr>
        </p:nvSpPr>
        <p:spPr>
          <a:xfrm>
            <a:off x="4572000" y="2034135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9" name="Google Shape;159;p2"/>
          <p:cNvSpPr txBox="1">
            <a:spLocks noGrp="1"/>
          </p:cNvSpPr>
          <p:nvPr>
            <p:ph type="title" idx="13"/>
          </p:nvPr>
        </p:nvSpPr>
        <p:spPr>
          <a:xfrm>
            <a:off x="4542644" y="3023434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0" name="Google Shape;160;p2"/>
          <p:cNvSpPr txBox="1">
            <a:spLocks noGrp="1"/>
          </p:cNvSpPr>
          <p:nvPr>
            <p:ph type="ctrTitle" idx="16"/>
          </p:nvPr>
        </p:nvSpPr>
        <p:spPr>
          <a:xfrm>
            <a:off x="2349299" y="1998361"/>
            <a:ext cx="2076000" cy="441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/>
              <a:t>Branch</a:t>
            </a:r>
            <a:endParaRPr sz="2400"/>
          </a:p>
        </p:txBody>
      </p:sp>
      <p:sp>
        <p:nvSpPr>
          <p:cNvPr id="161" name="Google Shape;161;p2"/>
          <p:cNvSpPr txBox="1">
            <a:spLocks noGrp="1"/>
          </p:cNvSpPr>
          <p:nvPr>
            <p:ph type="ctrTitle" idx="17"/>
          </p:nvPr>
        </p:nvSpPr>
        <p:spPr>
          <a:xfrm>
            <a:off x="2403004" y="2908666"/>
            <a:ext cx="2076000" cy="445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Collaborating</a:t>
            </a:r>
            <a:endParaRPr sz="2400"/>
          </a:p>
        </p:txBody>
      </p:sp>
      <p:grpSp>
        <p:nvGrpSpPr>
          <p:cNvPr id="162" name="Google Shape;162;p2"/>
          <p:cNvGrpSpPr/>
          <p:nvPr/>
        </p:nvGrpSpPr>
        <p:grpSpPr>
          <a:xfrm>
            <a:off x="5342281" y="2148748"/>
            <a:ext cx="428915" cy="426116"/>
            <a:chOff x="6226275" y="3911538"/>
            <a:chExt cx="900325" cy="894450"/>
          </a:xfrm>
        </p:grpSpPr>
        <p:sp>
          <p:nvSpPr>
            <p:cNvPr id="163" name="Google Shape;163;p2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2"/>
          <p:cNvSpPr/>
          <p:nvPr/>
        </p:nvSpPr>
        <p:spPr>
          <a:xfrm>
            <a:off x="5312913" y="3148247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" name="Google Shape;172;p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" name="Google Shape;173;p2"/>
          <p:cNvSpPr txBox="1"/>
          <p:nvPr/>
        </p:nvSpPr>
        <p:spPr>
          <a:xfrm>
            <a:off x="2142873" y="1997479"/>
            <a:ext cx="2336131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</a:pPr>
            <a:r>
              <a:rPr lang="en-US" sz="16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介紹Branch指令與使用</a:t>
            </a:r>
            <a:endParaRPr sz="1600" b="0" i="0" u="none" strike="noStrike" cap="none">
              <a:solidFill>
                <a:schemeClr val="accen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2142873" y="2949454"/>
            <a:ext cx="2336131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</a:pPr>
            <a:r>
              <a:rPr lang="en-US" sz="16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多人協作</a:t>
            </a:r>
            <a:endParaRPr sz="1600" b="0" i="0" u="none" strike="noStrike" cap="none">
              <a:solidFill>
                <a:schemeClr val="accen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 Delete Branch</a:t>
            </a:r>
            <a:endParaRPr/>
          </a:p>
        </p:txBody>
      </p:sp>
      <p:cxnSp>
        <p:nvCxnSpPr>
          <p:cNvPr id="315" name="Google Shape;315;p1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6" name="Google Shape;31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3733" y="1798300"/>
            <a:ext cx="4956533" cy="265777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8"/>
          <p:cNvSpPr/>
          <p:nvPr/>
        </p:nvSpPr>
        <p:spPr>
          <a:xfrm>
            <a:off x="2907660" y="2269554"/>
            <a:ext cx="559166" cy="203931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311700" y="2328760"/>
            <a:ext cx="156314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點擊 branch 查看所有分支</a:t>
            </a:r>
            <a:endParaRPr/>
          </a:p>
        </p:txBody>
      </p:sp>
      <p:cxnSp>
        <p:nvCxnSpPr>
          <p:cNvPr id="319" name="Google Shape;319;p18"/>
          <p:cNvCxnSpPr>
            <a:stCxn id="318" idx="3"/>
          </p:cNvCxnSpPr>
          <p:nvPr/>
        </p:nvCxnSpPr>
        <p:spPr>
          <a:xfrm rot="10800000" flipH="1">
            <a:off x="1874849" y="2328770"/>
            <a:ext cx="1032900" cy="261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 Delete Branch</a:t>
            </a:r>
            <a:endParaRPr/>
          </a:p>
        </p:txBody>
      </p:sp>
      <p:cxnSp>
        <p:nvCxnSpPr>
          <p:cNvPr id="325" name="Google Shape;325;p1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6" name="Google Shape;32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3565" y="1686138"/>
            <a:ext cx="6196869" cy="17712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9"/>
          <p:cNvSpPr/>
          <p:nvPr/>
        </p:nvSpPr>
        <p:spPr>
          <a:xfrm>
            <a:off x="1624869" y="2012996"/>
            <a:ext cx="1710389" cy="1355154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19"/>
          <p:cNvCxnSpPr/>
          <p:nvPr/>
        </p:nvCxnSpPr>
        <p:spPr>
          <a:xfrm rot="10800000">
            <a:off x="2440593" y="3368150"/>
            <a:ext cx="0" cy="58547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9" name="Google Shape;329;p19"/>
          <p:cNvSpPr txBox="1"/>
          <p:nvPr/>
        </p:nvSpPr>
        <p:spPr>
          <a:xfrm>
            <a:off x="1295951" y="3951800"/>
            <a:ext cx="22892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這裡可以看到目前 repo 的所有分支</a:t>
            </a:r>
            <a:endParaRPr/>
          </a:p>
        </p:txBody>
      </p:sp>
      <p:sp>
        <p:nvSpPr>
          <p:cNvPr id="330" name="Google Shape;330;p19"/>
          <p:cNvSpPr/>
          <p:nvPr/>
        </p:nvSpPr>
        <p:spPr>
          <a:xfrm>
            <a:off x="7308622" y="2606304"/>
            <a:ext cx="111833" cy="209259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9"/>
          <p:cNvSpPr txBox="1"/>
          <p:nvPr/>
        </p:nvSpPr>
        <p:spPr>
          <a:xfrm>
            <a:off x="6466588" y="3742307"/>
            <a:ext cx="17959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點擊此圖示就可以在github 刪除 branch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" name="Google Shape;332;p19"/>
          <p:cNvCxnSpPr>
            <a:stCxn id="331" idx="0"/>
            <a:endCxn id="330" idx="2"/>
          </p:cNvCxnSpPr>
          <p:nvPr/>
        </p:nvCxnSpPr>
        <p:spPr>
          <a:xfrm rot="10800000">
            <a:off x="7364538" y="2815607"/>
            <a:ext cx="0" cy="926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 Delete Branch</a:t>
            </a:r>
            <a:endParaRPr/>
          </a:p>
        </p:txBody>
      </p:sp>
      <p:cxnSp>
        <p:nvCxnSpPr>
          <p:cNvPr id="338" name="Google Shape;338;p2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39" name="Google Shape;33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8739" y="2106935"/>
            <a:ext cx="5886521" cy="200849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0"/>
          <p:cNvSpPr/>
          <p:nvPr/>
        </p:nvSpPr>
        <p:spPr>
          <a:xfrm>
            <a:off x="2473485" y="2177456"/>
            <a:ext cx="559166" cy="263137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0"/>
          <p:cNvSpPr txBox="1"/>
          <p:nvPr/>
        </p:nvSpPr>
        <p:spPr>
          <a:xfrm>
            <a:off x="1769594" y="1431074"/>
            <a:ext cx="198010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刪除完成，只剩 main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2" name="Google Shape;342;p20"/>
          <p:cNvCxnSpPr>
            <a:stCxn id="341" idx="2"/>
          </p:cNvCxnSpPr>
          <p:nvPr/>
        </p:nvCxnSpPr>
        <p:spPr>
          <a:xfrm>
            <a:off x="2759646" y="1738851"/>
            <a:ext cx="0" cy="438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rgbClr val="FFFFFF"/>
                </a:solidFill>
              </a:rPr>
              <a:t>Collaborating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75" name="Google Shape;375;p23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6" name="Google Shape;37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338" y="1092366"/>
            <a:ext cx="2503468" cy="2503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4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Collaborating</a:t>
            </a:r>
            <a:endParaRPr/>
          </a:p>
        </p:txBody>
      </p:sp>
      <p:cxnSp>
        <p:nvCxnSpPr>
          <p:cNvPr id="382" name="Google Shape;382;p2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3" name="Google Shape;383;p24"/>
          <p:cNvSpPr txBox="1"/>
          <p:nvPr/>
        </p:nvSpPr>
        <p:spPr>
          <a:xfrm>
            <a:off x="539430" y="1381468"/>
            <a:ext cx="56640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Settings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Collaborators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Add people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3546" y="1738851"/>
            <a:ext cx="6183712" cy="3125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Conflict</a:t>
            </a:r>
            <a:endParaRPr/>
          </a:p>
        </p:txBody>
      </p:sp>
      <p:cxnSp>
        <p:nvCxnSpPr>
          <p:cNvPr id="390" name="Google Shape;390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1" name="Google Shape;39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16749"/>
            <a:ext cx="9144000" cy="183505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5"/>
          <p:cNvSpPr txBox="1"/>
          <p:nvPr/>
        </p:nvSpPr>
        <p:spPr>
          <a:xfrm>
            <a:off x="311700" y="1558767"/>
            <a:ext cx="60192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github 上最新版本是從裝置A push。在裝置B pull 下來，檔案內容為1234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Conflict</a:t>
            </a:r>
            <a:endParaRPr/>
          </a:p>
        </p:txBody>
      </p:sp>
      <p:cxnSp>
        <p:nvCxnSpPr>
          <p:cNvPr id="398" name="Google Shape;398;p2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9" name="Google Shape;39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518" y="1949767"/>
            <a:ext cx="7630964" cy="29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6"/>
          <p:cNvSpPr txBox="1"/>
          <p:nvPr/>
        </p:nvSpPr>
        <p:spPr>
          <a:xfrm>
            <a:off x="311700" y="1558767"/>
            <a:ext cx="60192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將檔案內容做修改後，從裝置B push 到 github 上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Conflict</a:t>
            </a:r>
            <a:endParaRPr/>
          </a:p>
        </p:txBody>
      </p:sp>
      <p:cxnSp>
        <p:nvCxnSpPr>
          <p:cNvPr id="406" name="Google Shape;406;p2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07" name="Google Shape;40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50928"/>
            <a:ext cx="9144000" cy="316133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7"/>
          <p:cNvSpPr txBox="1"/>
          <p:nvPr/>
        </p:nvSpPr>
        <p:spPr>
          <a:xfrm>
            <a:off x="311700" y="1490523"/>
            <a:ext cx="60192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在裝置A上修改檔案內容，想 push 上 github 時，就會產生 conflict !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7"/>
          <p:cNvSpPr/>
          <p:nvPr/>
        </p:nvSpPr>
        <p:spPr>
          <a:xfrm>
            <a:off x="2736622" y="3874688"/>
            <a:ext cx="3203689" cy="802567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Conflict</a:t>
            </a:r>
            <a:endParaRPr/>
          </a:p>
        </p:txBody>
      </p:sp>
      <p:cxnSp>
        <p:nvCxnSpPr>
          <p:cNvPr id="415" name="Google Shape;415;p2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6" name="Google Shape;416;p28"/>
          <p:cNvSpPr txBox="1"/>
          <p:nvPr/>
        </p:nvSpPr>
        <p:spPr>
          <a:xfrm>
            <a:off x="311699" y="1480268"/>
            <a:ext cx="56615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方法1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從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pull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最新的版本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針對改過的內容更新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push 到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9612" y="2168200"/>
            <a:ext cx="5386727" cy="213744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8"/>
          <p:cNvSpPr/>
          <p:nvPr/>
        </p:nvSpPr>
        <p:spPr>
          <a:xfrm>
            <a:off x="3802325" y="2684205"/>
            <a:ext cx="1795907" cy="42080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8"/>
          <p:cNvSpPr txBox="1"/>
          <p:nvPr/>
        </p:nvSpPr>
        <p:spPr>
          <a:xfrm>
            <a:off x="6341594" y="2216927"/>
            <a:ext cx="2124829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&lt;&lt;&lt; 到 ===</a:t>
            </a:r>
            <a:endParaRPr/>
          </a:p>
          <a:p>
            <a:pPr marL="360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在本機端的內容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=== 到 &gt;&gt;&gt;</a:t>
            </a:r>
            <a:endParaRPr/>
          </a:p>
          <a:p>
            <a:pPr marL="360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從 github pull 下來的內容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Conflict</a:t>
            </a:r>
            <a:endParaRPr/>
          </a:p>
        </p:txBody>
      </p:sp>
      <p:cxnSp>
        <p:nvCxnSpPr>
          <p:cNvPr id="425" name="Google Shape;425;p2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26" name="Google Shape;42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223" y="2003488"/>
            <a:ext cx="6841554" cy="298848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9"/>
          <p:cNvSpPr txBox="1"/>
          <p:nvPr/>
        </p:nvSpPr>
        <p:spPr>
          <a:xfrm>
            <a:off x="311699" y="1480268"/>
            <a:ext cx="56615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方法1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從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pull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最新的版本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>
                <a:solidFill>
                  <a:schemeClr val="lt1"/>
                </a:solidFill>
                <a:sym typeface="Wingdings" panose="05000000000000000000" pitchFamily="2" charset="2"/>
              </a:rPr>
              <a:t>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針對改過的內容更新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lt1"/>
                </a:solidFill>
                <a:sym typeface="Wingdings" panose="05000000000000000000" pitchFamily="2" charset="2"/>
              </a:rPr>
              <a:t>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push 到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9"/>
          <p:cNvSpPr/>
          <p:nvPr/>
        </p:nvSpPr>
        <p:spPr>
          <a:xfrm>
            <a:off x="3098435" y="4078619"/>
            <a:ext cx="2282710" cy="677577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000"/>
              <a:t>Branch</a:t>
            </a:r>
            <a:endParaRPr sz="3000"/>
          </a:p>
        </p:txBody>
      </p:sp>
      <p:cxnSp>
        <p:nvCxnSpPr>
          <p:cNvPr id="180" name="Google Shape;180;p3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6D229A24-B0C6-6D72-3C2B-7CFE282D2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394" y="1429327"/>
            <a:ext cx="1809224" cy="22848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Conflict</a:t>
            </a:r>
            <a:endParaRPr/>
          </a:p>
        </p:txBody>
      </p:sp>
      <p:cxnSp>
        <p:nvCxnSpPr>
          <p:cNvPr id="434" name="Google Shape;434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30"/>
          <p:cNvSpPr txBox="1"/>
          <p:nvPr/>
        </p:nvSpPr>
        <p:spPr>
          <a:xfrm>
            <a:off x="311700" y="1524574"/>
            <a:ext cx="34622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方法2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用 git push -f 強制上傳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038" y="2047794"/>
            <a:ext cx="7467924" cy="2814982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0"/>
          <p:cNvSpPr/>
          <p:nvPr/>
        </p:nvSpPr>
        <p:spPr>
          <a:xfrm>
            <a:off x="2986601" y="3808904"/>
            <a:ext cx="1105175" cy="85519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0"/>
          <p:cNvSpPr txBox="1"/>
          <p:nvPr/>
        </p:nvSpPr>
        <p:spPr>
          <a:xfrm>
            <a:off x="5466665" y="1536690"/>
            <a:ext cx="323658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push -f 會強制蓋掉過去的版本，請小心使用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Conflict</a:t>
            </a:r>
            <a:endParaRPr/>
          </a:p>
        </p:txBody>
      </p:sp>
      <p:cxnSp>
        <p:nvCxnSpPr>
          <p:cNvPr id="434" name="Google Shape;434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5" name="Google Shape;435;p30"/>
          <p:cNvSpPr txBox="1"/>
          <p:nvPr/>
        </p:nvSpPr>
        <p:spPr>
          <a:xfrm>
            <a:off x="311700" y="1524574"/>
            <a:ext cx="34622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lt1"/>
                </a:solidFill>
              </a:rPr>
              <a:t>使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用 git push -f </a:t>
            </a:r>
            <a:r>
              <a:rPr lang="zh-TW" altLang="en-US" dirty="0">
                <a:solidFill>
                  <a:schemeClr val="lt1"/>
                </a:solidFill>
              </a:rPr>
              <a:t>可能會</a:t>
            </a:r>
            <a:r>
              <a:rPr lang="en-US" altLang="zh-TW" dirty="0">
                <a:solidFill>
                  <a:schemeClr val="lt1"/>
                </a:solidFill>
              </a:rPr>
              <a:t>…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97FA7F07-99E9-6789-165D-FE484D24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650" y="2105734"/>
            <a:ext cx="3568700" cy="274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82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Conflict</a:t>
            </a:r>
            <a:endParaRPr/>
          </a:p>
        </p:txBody>
      </p:sp>
      <p:cxnSp>
        <p:nvCxnSpPr>
          <p:cNvPr id="434" name="Google Shape;434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795CC8AA-853D-C146-762F-A7AD46020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001499"/>
            <a:ext cx="3422788" cy="305363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BCB44CE-0394-ECF4-3366-D68F6EF72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563" y="1994635"/>
            <a:ext cx="3422787" cy="306050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C353BAD-43E9-4881-4877-9BAD967EA766}"/>
              </a:ext>
            </a:extLst>
          </p:cNvPr>
          <p:cNvSpPr txBox="1"/>
          <p:nvPr/>
        </p:nvSpPr>
        <p:spPr>
          <a:xfrm>
            <a:off x="623455" y="1380836"/>
            <a:ext cx="3464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</a:rPr>
              <a:t>git reset</a:t>
            </a:r>
          </a:p>
          <a:p>
            <a:pPr marL="360000">
              <a:buClr>
                <a:schemeClr val="bg1"/>
              </a:buClr>
            </a:pPr>
            <a:r>
              <a:rPr lang="zh-TW" altLang="en-US" dirty="0">
                <a:solidFill>
                  <a:schemeClr val="bg1"/>
                </a:solidFill>
              </a:rPr>
              <a:t>回到先前版本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06768D-354A-54D2-9A71-5E020E2B0968}"/>
              </a:ext>
            </a:extLst>
          </p:cNvPr>
          <p:cNvSpPr/>
          <p:nvPr/>
        </p:nvSpPr>
        <p:spPr>
          <a:xfrm>
            <a:off x="1043708" y="2276764"/>
            <a:ext cx="2660073" cy="6511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00277A-9BDB-3600-8E2D-A2BE29148E24}"/>
              </a:ext>
            </a:extLst>
          </p:cNvPr>
          <p:cNvSpPr/>
          <p:nvPr/>
        </p:nvSpPr>
        <p:spPr>
          <a:xfrm>
            <a:off x="4613563" y="2181514"/>
            <a:ext cx="1879601" cy="6511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5856520-74E0-8ADD-2D21-0A4C9F046F1D}"/>
              </a:ext>
            </a:extLst>
          </p:cNvPr>
          <p:cNvSpPr txBox="1"/>
          <p:nvPr/>
        </p:nvSpPr>
        <p:spPr>
          <a:xfrm>
            <a:off x="4521200" y="1334655"/>
            <a:ext cx="4040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</a:rPr>
              <a:t>git reset --soft : </a:t>
            </a:r>
            <a:r>
              <a:rPr lang="zh-TW" altLang="en-US" dirty="0">
                <a:solidFill>
                  <a:schemeClr val="bg1"/>
                </a:solidFill>
              </a:rPr>
              <a:t>保留工作目錄和暫存區檔案</a:t>
            </a:r>
            <a:endParaRPr lang="en-US" altLang="zh-TW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</a:rPr>
              <a:t>git reset --hard : </a:t>
            </a:r>
            <a:r>
              <a:rPr lang="zh-TW" altLang="en-US" dirty="0">
                <a:solidFill>
                  <a:schemeClr val="bg1"/>
                </a:solidFill>
              </a:rPr>
              <a:t>刪除工作目錄和暫存區檔案</a:t>
            </a:r>
          </a:p>
        </p:txBody>
      </p:sp>
    </p:spTree>
    <p:extLst>
      <p:ext uri="{BB962C8B-B14F-4D97-AF65-F5344CB8AC3E}">
        <p14:creationId xmlns:p14="http://schemas.microsoft.com/office/powerpoint/2010/main" val="2244710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Conflict</a:t>
            </a:r>
            <a:endParaRPr/>
          </a:p>
        </p:txBody>
      </p:sp>
      <p:cxnSp>
        <p:nvCxnSpPr>
          <p:cNvPr id="434" name="Google Shape;434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C353BAD-43E9-4881-4877-9BAD967EA766}"/>
              </a:ext>
            </a:extLst>
          </p:cNvPr>
          <p:cNvSpPr txBox="1"/>
          <p:nvPr/>
        </p:nvSpPr>
        <p:spPr>
          <a:xfrm>
            <a:off x="623455" y="1380836"/>
            <a:ext cx="43272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</a:rPr>
              <a:t>git </a:t>
            </a:r>
            <a:r>
              <a:rPr lang="en-US" altLang="zh-TW" dirty="0" err="1">
                <a:solidFill>
                  <a:schemeClr val="bg1"/>
                </a:solidFill>
              </a:rPr>
              <a:t>reflog</a:t>
            </a:r>
            <a:endParaRPr lang="en-US" altLang="zh-TW" dirty="0">
              <a:solidFill>
                <a:schemeClr val="bg1"/>
              </a:solidFill>
            </a:endParaRPr>
          </a:p>
          <a:p>
            <a:pPr marL="360000">
              <a:buClr>
                <a:schemeClr val="bg1"/>
              </a:buClr>
            </a:pPr>
            <a:r>
              <a:rPr lang="zh-TW" altLang="en-US" dirty="0">
                <a:solidFill>
                  <a:schemeClr val="bg1"/>
                </a:solidFill>
              </a:rPr>
              <a:t>詳細顯示所有指令的</a:t>
            </a:r>
            <a:r>
              <a:rPr lang="en-US" altLang="zh-TW" dirty="0">
                <a:solidFill>
                  <a:schemeClr val="bg1"/>
                </a:solidFill>
              </a:rPr>
              <a:t>SHA-1</a:t>
            </a:r>
            <a:r>
              <a:rPr lang="zh-TW" altLang="en-US" dirty="0">
                <a:solidFill>
                  <a:schemeClr val="bg1"/>
                </a:solidFill>
              </a:rPr>
              <a:t>值，在 </a:t>
            </a:r>
            <a:r>
              <a:rPr lang="en-US" altLang="zh-TW" dirty="0">
                <a:solidFill>
                  <a:schemeClr val="bg1"/>
                </a:solidFill>
              </a:rPr>
              <a:t>git log </a:t>
            </a:r>
            <a:r>
              <a:rPr lang="zh-TW" altLang="en-US" dirty="0">
                <a:solidFill>
                  <a:schemeClr val="bg1"/>
                </a:solidFill>
              </a:rPr>
              <a:t>找不到想還原的版本時，可以在這裡找到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D73EB40-7AE1-997E-E980-2B826620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92" y="2083223"/>
            <a:ext cx="3528308" cy="28349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56C4B06-5175-24E0-F64A-A1C75870C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642" y="2008909"/>
            <a:ext cx="3606098" cy="290928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C1F83CE-0778-E29D-F514-3CAD14EAFC03}"/>
              </a:ext>
            </a:extLst>
          </p:cNvPr>
          <p:cNvSpPr/>
          <p:nvPr/>
        </p:nvSpPr>
        <p:spPr>
          <a:xfrm>
            <a:off x="1043692" y="2327564"/>
            <a:ext cx="3431326" cy="4802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1D7B19-A042-030A-4358-E3BE8EF52DB5}"/>
              </a:ext>
            </a:extLst>
          </p:cNvPr>
          <p:cNvSpPr/>
          <p:nvPr/>
        </p:nvSpPr>
        <p:spPr>
          <a:xfrm>
            <a:off x="4862641" y="2281382"/>
            <a:ext cx="3500885" cy="14501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30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zh-TW" dirty="0"/>
              <a:t>Pull Request</a:t>
            </a:r>
            <a:endParaRPr dirty="0"/>
          </a:p>
        </p:txBody>
      </p:sp>
      <p:cxnSp>
        <p:nvCxnSpPr>
          <p:cNvPr id="434" name="Google Shape;434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圖片 3" descr="一張含有 文字, 監視器, 螢幕擷取畫面, 螢幕 的圖片&#10;&#10;自動產生的描述">
            <a:extLst>
              <a:ext uri="{FF2B5EF4-FFF2-40B4-BE49-F238E27FC236}">
                <a16:creationId xmlns:a16="http://schemas.microsoft.com/office/drawing/2014/main" id="{5F751928-F91B-6496-EA9C-CC6D1136E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05" y="2151506"/>
            <a:ext cx="7608990" cy="261473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818C099-1C5D-FC8D-72ED-415E6FD5C7DA}"/>
              </a:ext>
            </a:extLst>
          </p:cNvPr>
          <p:cNvSpPr txBox="1"/>
          <p:nvPr/>
        </p:nvSpPr>
        <p:spPr>
          <a:xfrm>
            <a:off x="767505" y="1413796"/>
            <a:ext cx="6673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對某個專案有興趣，也想幫忙時，可以用</a:t>
            </a:r>
            <a:r>
              <a:rPr lang="en-US" altLang="zh-TW" dirty="0">
                <a:solidFill>
                  <a:schemeClr val="bg1"/>
                </a:solidFill>
              </a:rPr>
              <a:t> Pull Request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!</a:t>
            </a:r>
          </a:p>
          <a:p>
            <a:r>
              <a:rPr lang="zh-TW" altLang="en-US" dirty="0">
                <a:solidFill>
                  <a:schemeClr val="bg1"/>
                </a:solidFill>
              </a:rPr>
              <a:t>點擊 </a:t>
            </a:r>
            <a:r>
              <a:rPr lang="en-US" altLang="zh-TW" dirty="0">
                <a:solidFill>
                  <a:schemeClr val="bg1"/>
                </a:solidFill>
              </a:rPr>
              <a:t>Fork</a:t>
            </a:r>
            <a:r>
              <a:rPr lang="zh-TW" altLang="en-US" dirty="0">
                <a:solidFill>
                  <a:schemeClr val="bg1"/>
                </a:solidFill>
              </a:rPr>
              <a:t>，將專案</a:t>
            </a:r>
            <a:r>
              <a:rPr lang="zh-TW" altLang="en-US">
                <a:solidFill>
                  <a:schemeClr val="bg1"/>
                </a:solidFill>
              </a:rPr>
              <a:t>複製一份到</a:t>
            </a:r>
            <a:r>
              <a:rPr lang="zh-TW" altLang="en-US" dirty="0">
                <a:solidFill>
                  <a:schemeClr val="bg1"/>
                </a:solidFill>
              </a:rPr>
              <a:t>自己的 </a:t>
            </a:r>
            <a:r>
              <a:rPr lang="en-US" altLang="zh-TW" dirty="0" err="1">
                <a:solidFill>
                  <a:schemeClr val="bg1"/>
                </a:solidFill>
              </a:rPr>
              <a:t>github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CA004C9-B730-C72A-53CB-D335645ADCA3}"/>
              </a:ext>
            </a:extLst>
          </p:cNvPr>
          <p:cNvSpPr/>
          <p:nvPr/>
        </p:nvSpPr>
        <p:spPr>
          <a:xfrm>
            <a:off x="7084291" y="2216727"/>
            <a:ext cx="618836" cy="1985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6658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zh-TW" dirty="0"/>
              <a:t>Pull Request</a:t>
            </a:r>
            <a:endParaRPr dirty="0"/>
          </a:p>
        </p:txBody>
      </p:sp>
      <p:cxnSp>
        <p:nvCxnSpPr>
          <p:cNvPr id="434" name="Google Shape;434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1D3D79FB-5AAE-F15B-0A16-923F45D47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260" y="1798300"/>
            <a:ext cx="4005479" cy="30880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8896A2-46AB-0A34-94F0-A1BC0A4011FE}"/>
              </a:ext>
            </a:extLst>
          </p:cNvPr>
          <p:cNvSpPr/>
          <p:nvPr/>
        </p:nvSpPr>
        <p:spPr>
          <a:xfrm>
            <a:off x="2673927" y="4368800"/>
            <a:ext cx="609600" cy="23552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2CE48B-D4C6-8590-FA96-22FC30F3DE07}"/>
              </a:ext>
            </a:extLst>
          </p:cNvPr>
          <p:cNvSpPr/>
          <p:nvPr/>
        </p:nvSpPr>
        <p:spPr>
          <a:xfrm>
            <a:off x="3542145" y="2535382"/>
            <a:ext cx="1376219" cy="3786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17D9691-F5C1-9360-7BC1-DE780A12B93C}"/>
              </a:ext>
            </a:extLst>
          </p:cNvPr>
          <p:cNvSpPr txBox="1"/>
          <p:nvPr/>
        </p:nvSpPr>
        <p:spPr>
          <a:xfrm>
            <a:off x="6747164" y="2364509"/>
            <a:ext cx="17733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這裡可以修改 </a:t>
            </a:r>
            <a:r>
              <a:rPr lang="en-US" altLang="zh-TW" dirty="0">
                <a:solidFill>
                  <a:schemeClr val="bg1"/>
                </a:solidFill>
              </a:rPr>
              <a:t>Repository</a:t>
            </a:r>
            <a:r>
              <a:rPr lang="zh-TW" altLang="en-US" dirty="0">
                <a:solidFill>
                  <a:schemeClr val="bg1"/>
                </a:solidFill>
              </a:rPr>
              <a:t> 的名稱，通常會和原本的相同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6E0245D-EF50-A91B-D0B4-83C2DBCD2363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 flipV="1">
            <a:off x="4918364" y="2724728"/>
            <a:ext cx="1828800" cy="116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991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zh-TW" dirty="0"/>
              <a:t>Pull Request</a:t>
            </a:r>
            <a:endParaRPr dirty="0"/>
          </a:p>
        </p:txBody>
      </p:sp>
      <p:cxnSp>
        <p:nvCxnSpPr>
          <p:cNvPr id="434" name="Google Shape;434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圖片 3" descr="一張含有 文字, 螢幕擷取畫面, 監視器, 螢幕 的圖片&#10;&#10;自動產生的描述">
            <a:extLst>
              <a:ext uri="{FF2B5EF4-FFF2-40B4-BE49-F238E27FC236}">
                <a16:creationId xmlns:a16="http://schemas.microsoft.com/office/drawing/2014/main" id="{F9F364A2-2E87-B2FE-28A8-F2D75615E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702" y="2095391"/>
            <a:ext cx="5232595" cy="279861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2B207D7-3EB4-C69E-F8EF-A3CD65762BF8}"/>
              </a:ext>
            </a:extLst>
          </p:cNvPr>
          <p:cNvSpPr/>
          <p:nvPr/>
        </p:nvSpPr>
        <p:spPr>
          <a:xfrm>
            <a:off x="1999673" y="2136955"/>
            <a:ext cx="1302327" cy="31865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ED90A6-A1D5-D66C-ECEB-F294BFF8FA96}"/>
              </a:ext>
            </a:extLst>
          </p:cNvPr>
          <p:cNvSpPr txBox="1"/>
          <p:nvPr/>
        </p:nvSpPr>
        <p:spPr>
          <a:xfrm>
            <a:off x="794327" y="1519382"/>
            <a:ext cx="5232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已 </a:t>
            </a:r>
            <a:r>
              <a:rPr lang="en-US" altLang="zh-TW" dirty="0">
                <a:solidFill>
                  <a:schemeClr val="bg1"/>
                </a:solidFill>
              </a:rPr>
              <a:t>Fork </a:t>
            </a:r>
            <a:r>
              <a:rPr lang="zh-TW" altLang="en-US" dirty="0">
                <a:solidFill>
                  <a:schemeClr val="bg1"/>
                </a:solidFill>
              </a:rPr>
              <a:t>到自己的 </a:t>
            </a:r>
            <a:r>
              <a:rPr lang="en-US" altLang="zh-TW" dirty="0" err="1">
                <a:solidFill>
                  <a:schemeClr val="bg1"/>
                </a:solidFill>
              </a:rPr>
              <a:t>github</a:t>
            </a:r>
            <a:r>
              <a:rPr lang="zh-TW" altLang="en-US" dirty="0">
                <a:solidFill>
                  <a:schemeClr val="bg1"/>
                </a:solidFill>
              </a:rPr>
              <a:t>，下方會顯示 </a:t>
            </a:r>
            <a:r>
              <a:rPr lang="en-US" altLang="zh-TW" dirty="0">
                <a:solidFill>
                  <a:schemeClr val="bg1"/>
                </a:solidFill>
              </a:rPr>
              <a:t>Fork </a:t>
            </a:r>
            <a:r>
              <a:rPr lang="zh-TW" altLang="en-US" dirty="0">
                <a:solidFill>
                  <a:schemeClr val="bg1"/>
                </a:solidFill>
              </a:rPr>
              <a:t>的來源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22E232C-596D-742E-8041-DFD60864828E}"/>
              </a:ext>
            </a:extLst>
          </p:cNvPr>
          <p:cNvCxnSpPr>
            <a:stCxn id="6" idx="2"/>
          </p:cNvCxnSpPr>
          <p:nvPr/>
        </p:nvCxnSpPr>
        <p:spPr>
          <a:xfrm flipH="1">
            <a:off x="3232727" y="1827159"/>
            <a:ext cx="177897" cy="3097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940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zh-TW" dirty="0"/>
              <a:t>Pull Request</a:t>
            </a:r>
            <a:endParaRPr dirty="0"/>
          </a:p>
        </p:txBody>
      </p:sp>
      <p:cxnSp>
        <p:nvCxnSpPr>
          <p:cNvPr id="434" name="Google Shape;434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圖片 2" descr="一張含有 文字, 螢幕擷取畫面, 監視器, 室內 的圖片&#10;&#10;自動產生的描述">
            <a:extLst>
              <a:ext uri="{FF2B5EF4-FFF2-40B4-BE49-F238E27FC236}">
                <a16:creationId xmlns:a16="http://schemas.microsoft.com/office/drawing/2014/main" id="{C579F4CA-DA9F-E8A3-CF3B-211EF0E69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236" y="2100107"/>
            <a:ext cx="6839527" cy="228626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07BC795-C419-C549-3C3A-695B5CE0E7A6}"/>
              </a:ext>
            </a:extLst>
          </p:cNvPr>
          <p:cNvSpPr txBox="1"/>
          <p:nvPr/>
        </p:nvSpPr>
        <p:spPr>
          <a:xfrm>
            <a:off x="1152236" y="1648691"/>
            <a:ext cx="4251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用 </a:t>
            </a:r>
            <a:r>
              <a:rPr lang="en-US" altLang="zh-TW" dirty="0">
                <a:solidFill>
                  <a:schemeClr val="bg1"/>
                </a:solidFill>
              </a:rPr>
              <a:t>git clone </a:t>
            </a:r>
            <a:r>
              <a:rPr lang="zh-TW" altLang="en-US" dirty="0">
                <a:solidFill>
                  <a:schemeClr val="bg1"/>
                </a:solidFill>
              </a:rPr>
              <a:t>將專案拉到本機端</a:t>
            </a:r>
          </a:p>
        </p:txBody>
      </p:sp>
    </p:spTree>
    <p:extLst>
      <p:ext uri="{BB962C8B-B14F-4D97-AF65-F5344CB8AC3E}">
        <p14:creationId xmlns:p14="http://schemas.microsoft.com/office/powerpoint/2010/main" val="3272156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zh-TW" dirty="0"/>
              <a:t>Pull Request</a:t>
            </a:r>
            <a:endParaRPr dirty="0"/>
          </a:p>
        </p:txBody>
      </p:sp>
      <p:cxnSp>
        <p:nvCxnSpPr>
          <p:cNvPr id="434" name="Google Shape;434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" name="圖片 5" descr="一張含有 文字, 監視器, 螢幕擷取畫面, 室內 的圖片&#10;&#10;自動產生的描述">
            <a:extLst>
              <a:ext uri="{FF2B5EF4-FFF2-40B4-BE49-F238E27FC236}">
                <a16:creationId xmlns:a16="http://schemas.microsoft.com/office/drawing/2014/main" id="{E2ABB2A9-17B6-36CD-B542-4BB295CD3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54" y="2054664"/>
            <a:ext cx="6576291" cy="266638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B37CD55-4858-5463-CEDC-2B071B551ADE}"/>
              </a:ext>
            </a:extLst>
          </p:cNvPr>
          <p:cNvSpPr txBox="1"/>
          <p:nvPr/>
        </p:nvSpPr>
        <p:spPr>
          <a:xfrm>
            <a:off x="1283854" y="1597891"/>
            <a:ext cx="4387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編輯好內容後， </a:t>
            </a:r>
            <a:r>
              <a:rPr lang="en-US" altLang="zh-TW" dirty="0">
                <a:solidFill>
                  <a:schemeClr val="bg1"/>
                </a:solidFill>
              </a:rPr>
              <a:t>push </a:t>
            </a:r>
            <a:r>
              <a:rPr lang="zh-TW" altLang="en-US" dirty="0">
                <a:solidFill>
                  <a:schemeClr val="bg1"/>
                </a:solidFill>
              </a:rPr>
              <a:t>到 </a:t>
            </a:r>
            <a:r>
              <a:rPr lang="en-US" altLang="zh-TW" dirty="0" err="1">
                <a:solidFill>
                  <a:schemeClr val="bg1"/>
                </a:solidFill>
              </a:rPr>
              <a:t>github</a:t>
            </a:r>
            <a:r>
              <a:rPr lang="zh-TW" altLang="en-US" dirty="0">
                <a:solidFill>
                  <a:schemeClr val="bg1"/>
                </a:solidFill>
              </a:rPr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1889258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zh-TW" dirty="0"/>
              <a:t>Pull Request</a:t>
            </a:r>
            <a:endParaRPr dirty="0"/>
          </a:p>
        </p:txBody>
      </p:sp>
      <p:cxnSp>
        <p:nvCxnSpPr>
          <p:cNvPr id="434" name="Google Shape;434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圖片 2" descr="一張含有 文字, 螢幕擷取畫面, 監視器, 螢幕 的圖片&#10;&#10;自動產生的描述">
            <a:extLst>
              <a:ext uri="{FF2B5EF4-FFF2-40B4-BE49-F238E27FC236}">
                <a16:creationId xmlns:a16="http://schemas.microsoft.com/office/drawing/2014/main" id="{6B33BF19-39F4-1FE6-0B83-E048FD403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873" y="2376625"/>
            <a:ext cx="4402216" cy="212232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8F2375D-8775-45F7-1FA5-B068A3D585EA}"/>
              </a:ext>
            </a:extLst>
          </p:cNvPr>
          <p:cNvSpPr txBox="1"/>
          <p:nvPr/>
        </p:nvSpPr>
        <p:spPr>
          <a:xfrm>
            <a:off x="1246908" y="1588655"/>
            <a:ext cx="6677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此時會顯示你有更新這個專案，可以向作者發送 </a:t>
            </a:r>
            <a:r>
              <a:rPr lang="en-US" altLang="zh-TW" dirty="0">
                <a:solidFill>
                  <a:schemeClr val="bg1"/>
                </a:solidFill>
              </a:rPr>
              <a:t>Pull Request</a:t>
            </a:r>
            <a:r>
              <a:rPr lang="zh-TW" altLang="en-US" dirty="0">
                <a:solidFill>
                  <a:schemeClr val="bg1"/>
                </a:solidFill>
              </a:rPr>
              <a:t> 請求。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如果作者覺得你的更新有貢獻，就會接受 </a:t>
            </a:r>
            <a:r>
              <a:rPr lang="en-US" altLang="zh-TW" dirty="0">
                <a:solidFill>
                  <a:schemeClr val="bg1"/>
                </a:solidFill>
              </a:rPr>
              <a:t>Pull Request</a:t>
            </a:r>
            <a:r>
              <a:rPr lang="zh-TW" altLang="en-US" dirty="0">
                <a:solidFill>
                  <a:schemeClr val="bg1"/>
                </a:solidFill>
              </a:rPr>
              <a:t>，將更新內容合併到專案中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3BD0F8-900C-BD00-5C38-1E2D1383C598}"/>
              </a:ext>
            </a:extLst>
          </p:cNvPr>
          <p:cNvSpPr/>
          <p:nvPr/>
        </p:nvSpPr>
        <p:spPr>
          <a:xfrm>
            <a:off x="4179455" y="3398982"/>
            <a:ext cx="1699490" cy="18472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300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Why branch?</a:t>
            </a:r>
            <a:endParaRPr/>
          </a:p>
        </p:txBody>
      </p:sp>
      <p:cxnSp>
        <p:nvCxnSpPr>
          <p:cNvPr id="200" name="Google Shape;200;p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1" name="Google Shape;20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7227" y="1445834"/>
            <a:ext cx="4009545" cy="2505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zh-TW" dirty="0"/>
              <a:t>Pull Request</a:t>
            </a:r>
            <a:endParaRPr dirty="0"/>
          </a:p>
        </p:txBody>
      </p:sp>
      <p:cxnSp>
        <p:nvCxnSpPr>
          <p:cNvPr id="434" name="Google Shape;434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圖片 3" descr="一張含有 文字, 螢幕擷取畫面, 監視器, 室內 的圖片&#10;&#10;自動產生的描述">
            <a:extLst>
              <a:ext uri="{FF2B5EF4-FFF2-40B4-BE49-F238E27FC236}">
                <a16:creationId xmlns:a16="http://schemas.microsoft.com/office/drawing/2014/main" id="{1CFD3619-9A18-BF64-EA34-295244E76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727" y="1307393"/>
            <a:ext cx="4456546" cy="1971859"/>
          </a:xfrm>
          <a:prstGeom prst="rect">
            <a:avLst/>
          </a:prstGeom>
        </p:spPr>
      </p:pic>
      <p:pic>
        <p:nvPicPr>
          <p:cNvPr id="6" name="圖片 5" descr="一張含有 文字, 監視器, 螢幕擷取畫面, 螢幕 的圖片&#10;&#10;自動產生的描述">
            <a:extLst>
              <a:ext uri="{FF2B5EF4-FFF2-40B4-BE49-F238E27FC236}">
                <a16:creationId xmlns:a16="http://schemas.microsoft.com/office/drawing/2014/main" id="{E9A24ADD-C687-DB60-3E14-5EFF4861E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727" y="3279252"/>
            <a:ext cx="4452744" cy="166587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CB1F7F4-6C2A-675A-C018-113571AD3588}"/>
              </a:ext>
            </a:extLst>
          </p:cNvPr>
          <p:cNvSpPr/>
          <p:nvPr/>
        </p:nvSpPr>
        <p:spPr>
          <a:xfrm>
            <a:off x="2609274" y="1856509"/>
            <a:ext cx="309418" cy="1570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309A3F-A90A-0212-793A-C37A9F82BBDE}"/>
              </a:ext>
            </a:extLst>
          </p:cNvPr>
          <p:cNvSpPr/>
          <p:nvPr/>
        </p:nvSpPr>
        <p:spPr>
          <a:xfrm>
            <a:off x="2604655" y="2179782"/>
            <a:ext cx="2992581" cy="89592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344C9C-B605-0FC9-18EB-E29D12CA9F7C}"/>
              </a:ext>
            </a:extLst>
          </p:cNvPr>
          <p:cNvSpPr/>
          <p:nvPr/>
        </p:nvSpPr>
        <p:spPr>
          <a:xfrm>
            <a:off x="2410691" y="4114800"/>
            <a:ext cx="909782" cy="7019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0486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zh-TW" dirty="0"/>
              <a:t>Pull Request</a:t>
            </a:r>
            <a:endParaRPr dirty="0"/>
          </a:p>
        </p:txBody>
      </p:sp>
      <p:cxnSp>
        <p:nvCxnSpPr>
          <p:cNvPr id="434" name="Google Shape;434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圖片 3" descr="一張含有 文字, 螢幕擷取畫面, 監視器, 黑色 的圖片&#10;&#10;自動產生的描述">
            <a:extLst>
              <a:ext uri="{FF2B5EF4-FFF2-40B4-BE49-F238E27FC236}">
                <a16:creationId xmlns:a16="http://schemas.microsoft.com/office/drawing/2014/main" id="{BD1C7D5F-3E1C-0612-3D6E-4964F9FA3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103" y="1924915"/>
            <a:ext cx="3793794" cy="295072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66FEC90-5291-1DD9-7E7B-D1B8043941D0}"/>
              </a:ext>
            </a:extLst>
          </p:cNvPr>
          <p:cNvSpPr txBox="1"/>
          <p:nvPr/>
        </p:nvSpPr>
        <p:spPr>
          <a:xfrm>
            <a:off x="1311564" y="1445491"/>
            <a:ext cx="3717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成功發送 </a:t>
            </a:r>
            <a:r>
              <a:rPr lang="en-US" altLang="zh-TW" dirty="0">
                <a:solidFill>
                  <a:schemeClr val="bg1"/>
                </a:solidFill>
              </a:rPr>
              <a:t>Pull Request </a:t>
            </a:r>
            <a:r>
              <a:rPr lang="zh-TW" altLang="en-US" dirty="0">
                <a:solidFill>
                  <a:schemeClr val="bg1"/>
                </a:solidFill>
              </a:rPr>
              <a:t>請求，等待作者確認</a:t>
            </a:r>
          </a:p>
        </p:txBody>
      </p:sp>
    </p:spTree>
    <p:extLst>
      <p:ext uri="{BB962C8B-B14F-4D97-AF65-F5344CB8AC3E}">
        <p14:creationId xmlns:p14="http://schemas.microsoft.com/office/powerpoint/2010/main" val="1848126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zh-TW" dirty="0"/>
              <a:t>Pull Request</a:t>
            </a:r>
            <a:endParaRPr dirty="0"/>
          </a:p>
        </p:txBody>
      </p:sp>
      <p:cxnSp>
        <p:nvCxnSpPr>
          <p:cNvPr id="434" name="Google Shape;434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圖片 2" descr="一張含有 文字, 螢幕擷取畫面, 監視器, 螢幕 的圖片&#10;&#10;自動產生的描述">
            <a:extLst>
              <a:ext uri="{FF2B5EF4-FFF2-40B4-BE49-F238E27FC236}">
                <a16:creationId xmlns:a16="http://schemas.microsoft.com/office/drawing/2014/main" id="{F0EDE230-D7AD-DC99-0D0C-5C2E9C04C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901" y="2160433"/>
            <a:ext cx="6206198" cy="21293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809D07C-0E39-948B-CDA3-D06A6927FD56}"/>
              </a:ext>
            </a:extLst>
          </p:cNvPr>
          <p:cNvSpPr/>
          <p:nvPr/>
        </p:nvSpPr>
        <p:spPr>
          <a:xfrm>
            <a:off x="2595418" y="2479964"/>
            <a:ext cx="1020618" cy="3694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443EE32-E5DC-7467-9753-53525E3C6D35}"/>
              </a:ext>
            </a:extLst>
          </p:cNvPr>
          <p:cNvSpPr txBox="1"/>
          <p:nvPr/>
        </p:nvSpPr>
        <p:spPr>
          <a:xfrm>
            <a:off x="1505527" y="1604111"/>
            <a:ext cx="4054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點擊 </a:t>
            </a:r>
            <a:r>
              <a:rPr lang="en-US" altLang="zh-TW" dirty="0">
                <a:solidFill>
                  <a:schemeClr val="bg1"/>
                </a:solidFill>
              </a:rPr>
              <a:t>Pull Requests</a:t>
            </a:r>
            <a:r>
              <a:rPr lang="zh-TW" altLang="en-US" dirty="0">
                <a:solidFill>
                  <a:schemeClr val="bg1"/>
                </a:solidFill>
              </a:rPr>
              <a:t>，確認哪些人更新什麼內容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A20B43F-E9EE-122B-9377-4A2018E58A4A}"/>
              </a:ext>
            </a:extLst>
          </p:cNvPr>
          <p:cNvCxnSpPr>
            <a:stCxn id="6" idx="2"/>
            <a:endCxn id="5" idx="0"/>
          </p:cNvCxnSpPr>
          <p:nvPr/>
        </p:nvCxnSpPr>
        <p:spPr>
          <a:xfrm flipH="1">
            <a:off x="3105727" y="1911888"/>
            <a:ext cx="427182" cy="568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695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zh-TW" dirty="0"/>
              <a:t>Pull Request</a:t>
            </a:r>
            <a:endParaRPr dirty="0"/>
          </a:p>
        </p:txBody>
      </p:sp>
      <p:cxnSp>
        <p:nvCxnSpPr>
          <p:cNvPr id="434" name="Google Shape;434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圖片 3" descr="一張含有 文字, 螢幕擷取畫面, 監視器, 螢幕 的圖片&#10;&#10;自動產生的描述">
            <a:extLst>
              <a:ext uri="{FF2B5EF4-FFF2-40B4-BE49-F238E27FC236}">
                <a16:creationId xmlns:a16="http://schemas.microsoft.com/office/drawing/2014/main" id="{D28A4EBC-BE6C-9F9A-CAB1-6AEEAD53B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860127"/>
            <a:ext cx="4470683" cy="3199763"/>
          </a:xfrm>
          <a:prstGeom prst="rect">
            <a:avLst/>
          </a:prstGeom>
        </p:spPr>
      </p:pic>
      <p:pic>
        <p:nvPicPr>
          <p:cNvPr id="6" name="圖片 5" descr="一張含有 文字, 螢幕擷取畫面, 黑色, 螢幕 的圖片&#10;&#10;自動產生的描述">
            <a:extLst>
              <a:ext uri="{FF2B5EF4-FFF2-40B4-BE49-F238E27FC236}">
                <a16:creationId xmlns:a16="http://schemas.microsoft.com/office/drawing/2014/main" id="{91C1D409-54E8-37FF-5E9A-5365C28A4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566" y="1465102"/>
            <a:ext cx="3822466" cy="1106648"/>
          </a:xfrm>
          <a:prstGeom prst="rect">
            <a:avLst/>
          </a:prstGeom>
        </p:spPr>
      </p:pic>
      <p:pic>
        <p:nvPicPr>
          <p:cNvPr id="8" name="圖片 7" descr="一張含有 文字, 監視器, 螢幕, 螢幕擷取畫面 的圖片&#10;&#10;自動產生的描述">
            <a:extLst>
              <a:ext uri="{FF2B5EF4-FFF2-40B4-BE49-F238E27FC236}">
                <a16:creationId xmlns:a16="http://schemas.microsoft.com/office/drawing/2014/main" id="{943C7669-0B91-420F-45C8-D77AC9CC5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096" y="3468254"/>
            <a:ext cx="3806204" cy="159163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225465E-E641-BE68-171E-5D33C7D2F33B}"/>
              </a:ext>
            </a:extLst>
          </p:cNvPr>
          <p:cNvSpPr/>
          <p:nvPr/>
        </p:nvSpPr>
        <p:spPr>
          <a:xfrm>
            <a:off x="665018" y="2613891"/>
            <a:ext cx="4077855" cy="8543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0A8FEA-16CA-1164-244E-4F62C1C78434}"/>
              </a:ext>
            </a:extLst>
          </p:cNvPr>
          <p:cNvSpPr/>
          <p:nvPr/>
        </p:nvSpPr>
        <p:spPr>
          <a:xfrm>
            <a:off x="748145" y="4738255"/>
            <a:ext cx="1011382" cy="2632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89DDEBC-4F4C-99C7-31A1-60FF99FE3CD8}"/>
              </a:ext>
            </a:extLst>
          </p:cNvPr>
          <p:cNvSpPr txBox="1"/>
          <p:nvPr/>
        </p:nvSpPr>
        <p:spPr>
          <a:xfrm>
            <a:off x="346364" y="1500909"/>
            <a:ext cx="422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原作者可以查看其他人的更新內容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DCCF577-9A8D-3982-798F-29F307ABADCC}"/>
              </a:ext>
            </a:extLst>
          </p:cNvPr>
          <p:cNvCxnSpPr>
            <a:stCxn id="11" idx="2"/>
          </p:cNvCxnSpPr>
          <p:nvPr/>
        </p:nvCxnSpPr>
        <p:spPr>
          <a:xfrm>
            <a:off x="2459182" y="1808686"/>
            <a:ext cx="244763" cy="8052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BE98C57B-8714-A2B9-7978-47A05FE7793A}"/>
              </a:ext>
            </a:extLst>
          </p:cNvPr>
          <p:cNvSpPr/>
          <p:nvPr/>
        </p:nvSpPr>
        <p:spPr>
          <a:xfrm>
            <a:off x="5449455" y="2304473"/>
            <a:ext cx="568036" cy="1893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F213B8D-798F-1E1C-118A-C55CFCB4E680}"/>
              </a:ext>
            </a:extLst>
          </p:cNvPr>
          <p:cNvSpPr/>
          <p:nvPr/>
        </p:nvSpPr>
        <p:spPr>
          <a:xfrm>
            <a:off x="5075382" y="3657600"/>
            <a:ext cx="466436" cy="2032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189E6F6-9A26-A357-05D8-0A3251991C9D}"/>
              </a:ext>
            </a:extLst>
          </p:cNvPr>
          <p:cNvSpPr txBox="1"/>
          <p:nvPr/>
        </p:nvSpPr>
        <p:spPr>
          <a:xfrm>
            <a:off x="5026096" y="2964873"/>
            <a:ext cx="3111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Merged</a:t>
            </a:r>
            <a:r>
              <a:rPr lang="zh-TW" altLang="en-US" dirty="0">
                <a:solidFill>
                  <a:schemeClr val="bg1"/>
                </a:solidFill>
              </a:rPr>
              <a:t>表示已合併其他人的更新內容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4AD1D3E-2D35-EB76-A5ED-B648D1A26BF0}"/>
              </a:ext>
            </a:extLst>
          </p:cNvPr>
          <p:cNvCxnSpPr>
            <a:stCxn id="16" idx="2"/>
          </p:cNvCxnSpPr>
          <p:nvPr/>
        </p:nvCxnSpPr>
        <p:spPr>
          <a:xfrm flipH="1">
            <a:off x="5541818" y="3272650"/>
            <a:ext cx="1039848" cy="486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321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zh-TW" dirty="0"/>
              <a:t>Pull Request</a:t>
            </a:r>
            <a:endParaRPr dirty="0"/>
          </a:p>
        </p:txBody>
      </p:sp>
      <p:cxnSp>
        <p:nvCxnSpPr>
          <p:cNvPr id="434" name="Google Shape;434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B09E4A98-B828-2764-D752-806B9EA84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483" y="2121915"/>
            <a:ext cx="2971033" cy="26871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23E4C7-9358-9A78-8AE8-D103A0023904}"/>
              </a:ext>
            </a:extLst>
          </p:cNvPr>
          <p:cNvSpPr/>
          <p:nvPr/>
        </p:nvSpPr>
        <p:spPr>
          <a:xfrm>
            <a:off x="3255818" y="3514436"/>
            <a:ext cx="1593273" cy="11914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BBE7C6A-71A6-BD0F-4214-0CC50CA62933}"/>
              </a:ext>
            </a:extLst>
          </p:cNvPr>
          <p:cNvSpPr txBox="1"/>
          <p:nvPr/>
        </p:nvSpPr>
        <p:spPr>
          <a:xfrm>
            <a:off x="558800" y="3514436"/>
            <a:ext cx="2161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修改的內容已合併進來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94B92C3-6A53-1B6B-E505-5BFE1D0A5A86}"/>
              </a:ext>
            </a:extLst>
          </p:cNvPr>
          <p:cNvCxnSpPr>
            <a:stCxn id="7" idx="3"/>
            <a:endCxn id="5" idx="1"/>
          </p:cNvCxnSpPr>
          <p:nvPr/>
        </p:nvCxnSpPr>
        <p:spPr>
          <a:xfrm>
            <a:off x="2720109" y="3668325"/>
            <a:ext cx="535709" cy="4418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345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altLang="zh-TW" dirty="0"/>
              <a:t>Summary</a:t>
            </a:r>
            <a:endParaRPr dirty="0"/>
          </a:p>
        </p:txBody>
      </p:sp>
      <p:cxnSp>
        <p:nvCxnSpPr>
          <p:cNvPr id="434" name="Google Shape;434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5501C7A6-392A-E535-96C2-5D808D945FCC}"/>
              </a:ext>
            </a:extLst>
          </p:cNvPr>
          <p:cNvSpPr txBox="1"/>
          <p:nvPr/>
        </p:nvSpPr>
        <p:spPr>
          <a:xfrm>
            <a:off x="1080655" y="1468582"/>
            <a:ext cx="66778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</a:rPr>
              <a:t>Branch</a:t>
            </a:r>
          </a:p>
          <a:p>
            <a:pPr marL="540000" lvl="1" indent="-285750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bg1"/>
                </a:solidFill>
              </a:rPr>
              <a:t>Branch </a:t>
            </a:r>
            <a:r>
              <a:rPr lang="zh-TW" altLang="en-US" dirty="0">
                <a:solidFill>
                  <a:schemeClr val="bg1"/>
                </a:solidFill>
              </a:rPr>
              <a:t>基本指令</a:t>
            </a:r>
            <a:endParaRPr lang="en-US" altLang="zh-TW" dirty="0">
              <a:solidFill>
                <a:schemeClr val="bg1"/>
              </a:solidFill>
            </a:endParaRPr>
          </a:p>
          <a:p>
            <a:pPr marL="540000" lvl="1" indent="-285750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bg1"/>
                </a:solidFill>
              </a:rPr>
              <a:t>Branch </a:t>
            </a:r>
            <a:r>
              <a:rPr lang="zh-TW" altLang="en-US" dirty="0">
                <a:solidFill>
                  <a:schemeClr val="bg1"/>
                </a:solidFill>
              </a:rPr>
              <a:t>流程</a:t>
            </a:r>
            <a:endParaRPr lang="en-US" altLang="zh-TW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</a:rPr>
              <a:t>Collaborating</a:t>
            </a:r>
          </a:p>
          <a:p>
            <a:pPr marL="540000" lvl="1" indent="-285750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bg1"/>
                </a:solidFill>
              </a:rPr>
              <a:t>小組合作</a:t>
            </a:r>
            <a:endParaRPr lang="en-US" altLang="zh-TW" dirty="0">
              <a:solidFill>
                <a:schemeClr val="bg1"/>
              </a:solidFill>
            </a:endParaRPr>
          </a:p>
          <a:p>
            <a:pPr marL="540000" lvl="1" indent="-285750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bg1"/>
                </a:solidFill>
              </a:rPr>
              <a:t>Conflict</a:t>
            </a:r>
            <a:r>
              <a:rPr lang="zh-TW" altLang="en-US" dirty="0">
                <a:solidFill>
                  <a:schemeClr val="bg1"/>
                </a:solidFill>
              </a:rPr>
              <a:t>處理</a:t>
            </a:r>
            <a:endParaRPr lang="en-US" altLang="zh-TW" dirty="0">
              <a:solidFill>
                <a:schemeClr val="bg1"/>
              </a:solidFill>
            </a:endParaRPr>
          </a:p>
          <a:p>
            <a:pPr marL="540000" lvl="1" indent="-285750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bg1"/>
                </a:solidFill>
              </a:rPr>
              <a:t>Pull Request</a:t>
            </a:r>
          </a:p>
        </p:txBody>
      </p:sp>
    </p:spTree>
    <p:extLst>
      <p:ext uri="{BB962C8B-B14F-4D97-AF65-F5344CB8AC3E}">
        <p14:creationId xmlns:p14="http://schemas.microsoft.com/office/powerpoint/2010/main" val="1663544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1"/>
          <p:cNvSpPr txBox="1">
            <a:spLocks noGrp="1"/>
          </p:cNvSpPr>
          <p:nvPr>
            <p:ph type="ctrTitle" idx="6"/>
          </p:nvPr>
        </p:nvSpPr>
        <p:spPr>
          <a:xfrm>
            <a:off x="311700" y="22684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Thanks for listening!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2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Learning Resource</a:t>
            </a:r>
            <a:endParaRPr/>
          </a:p>
        </p:txBody>
      </p:sp>
      <p:cxnSp>
        <p:nvCxnSpPr>
          <p:cNvPr id="455" name="Google Shape;455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6" name="Google Shape;456;p32"/>
          <p:cNvSpPr txBox="1"/>
          <p:nvPr/>
        </p:nvSpPr>
        <p:spPr>
          <a:xfrm>
            <a:off x="1466987" y="1663809"/>
            <a:ext cx="6446849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為你自己學Git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教學 - Git 書 - 為你自己學 Git | 高見龍 (gitbook.tw)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and GitHub Tutorial For Beginners | Full Course [2021] [NEW]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and GitHub Tutorial For Beginners | Full Course [2021] [NEW] – YouTube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14★Git入门★合并分支 git merge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14★Git入门★合并分支 git merge – YouTube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conflict markers [duplicate]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conflict markers - Stack Overflow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Branch in git</a:t>
            </a:r>
            <a:endParaRPr/>
          </a:p>
        </p:txBody>
      </p:sp>
      <p:cxnSp>
        <p:nvCxnSpPr>
          <p:cNvPr id="207" name="Google Shape;207;p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8" name="Google Shape;2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736" y="2060245"/>
            <a:ext cx="3926264" cy="18915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263;p12">
            <a:extLst>
              <a:ext uri="{FF2B5EF4-FFF2-40B4-BE49-F238E27FC236}">
                <a16:creationId xmlns:a16="http://schemas.microsoft.com/office/drawing/2014/main" id="{DCB0718F-A1DA-35A0-DE38-C44DE955B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5527263"/>
              </p:ext>
            </p:extLst>
          </p:nvPr>
        </p:nvGraphicFramePr>
        <p:xfrm>
          <a:off x="4878372" y="2006191"/>
          <a:ext cx="3780148" cy="1999662"/>
        </p:xfrm>
        <a:graphic>
          <a:graphicData uri="http://schemas.openxmlformats.org/drawingml/2006/table">
            <a:tbl>
              <a:tblPr firstRow="1" bandRow="1">
                <a:noFill/>
                <a:tableStyleId>{44853662-DAD4-4705-8A8C-51D91C0EC21C}</a:tableStyleId>
              </a:tblPr>
              <a:tblGrid>
                <a:gridCol w="18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5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2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/>
                        <a:t>名稱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/>
                        <a:t>功能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2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Master</a:t>
                      </a:r>
                      <a:endParaRPr sz="14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>
                    <a:solidFill>
                      <a:srgbClr val="00A3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/>
                        <a:t>主要且穩定版本</a:t>
                      </a:r>
                      <a:endParaRPr dirty="0"/>
                    </a:p>
                  </a:txBody>
                  <a:tcPr marL="91450" marR="91450" marT="45725" marB="45725">
                    <a:solidFill>
                      <a:srgbClr val="00A3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2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Hotfix</a:t>
                      </a:r>
                      <a:endParaRPr sz="14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>
                    <a:solidFill>
                      <a:srgbClr val="38CB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/>
                        <a:t>用於緊急時修復</a:t>
                      </a:r>
                      <a:endParaRPr dirty="0"/>
                    </a:p>
                  </a:txBody>
                  <a:tcPr marL="91450" marR="91450" marT="45725" marB="45725">
                    <a:solidFill>
                      <a:srgbClr val="38CB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2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Release</a:t>
                      </a:r>
                      <a:endParaRPr sz="14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>
                    <a:solidFill>
                      <a:srgbClr val="00A3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/>
                        <a:t>實裝前最終測試</a:t>
                      </a:r>
                      <a:endParaRPr dirty="0"/>
                    </a:p>
                  </a:txBody>
                  <a:tcPr marL="91450" marR="91450" marT="45725" marB="45725">
                    <a:solidFill>
                      <a:srgbClr val="00A3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2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Develop</a:t>
                      </a:r>
                      <a:endParaRPr sz="14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>
                    <a:solidFill>
                      <a:srgbClr val="38CB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/>
                        <a:t>開發的基礎分支</a:t>
                      </a:r>
                      <a:endParaRPr dirty="0"/>
                    </a:p>
                  </a:txBody>
                  <a:tcPr marL="91450" marR="91450" marT="45725" marB="45725">
                    <a:solidFill>
                      <a:srgbClr val="38CB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2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Feature</a:t>
                      </a:r>
                      <a:endParaRPr sz="14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>
                    <a:solidFill>
                      <a:srgbClr val="00A3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dirty="0"/>
                        <a:t>新增功能</a:t>
                      </a:r>
                      <a:endParaRPr dirty="0"/>
                    </a:p>
                  </a:txBody>
                  <a:tcPr marL="91450" marR="91450" marT="45725" marB="45725">
                    <a:solidFill>
                      <a:srgbClr val="00A3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Branch</a:t>
            </a:r>
            <a:endParaRPr/>
          </a:p>
        </p:txBody>
      </p:sp>
      <p:cxnSp>
        <p:nvCxnSpPr>
          <p:cNvPr id="214" name="Google Shape;214;p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6"/>
          <p:cNvSpPr txBox="1"/>
          <p:nvPr/>
        </p:nvSpPr>
        <p:spPr>
          <a:xfrm>
            <a:off x="1013076" y="1798300"/>
            <a:ext cx="2723465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branch &lt;branchname&gt;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新增一個分支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*若輸入git branch，則會顯示所有分支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6"/>
          <p:cNvPicPr preferRelativeResize="0"/>
          <p:nvPr/>
        </p:nvPicPr>
        <p:blipFill rotWithShape="1">
          <a:blip r:embed="rId3">
            <a:alphaModFix/>
          </a:blip>
          <a:srcRect r="57652" b="50274"/>
          <a:stretch/>
        </p:blipFill>
        <p:spPr>
          <a:xfrm>
            <a:off x="3982065" y="1717886"/>
            <a:ext cx="3893574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Branch</a:t>
            </a:r>
            <a:endParaRPr/>
          </a:p>
        </p:txBody>
      </p:sp>
      <p:cxnSp>
        <p:nvCxnSpPr>
          <p:cNvPr id="222" name="Google Shape;222;p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3" name="Google Shape;223;p7"/>
          <p:cNvSpPr txBox="1"/>
          <p:nvPr/>
        </p:nvSpPr>
        <p:spPr>
          <a:xfrm>
            <a:off x="1013076" y="1798300"/>
            <a:ext cx="272346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branch -r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確認遠端分支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branch -a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確認本機端分支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7"/>
          <p:cNvPicPr preferRelativeResize="0"/>
          <p:nvPr/>
        </p:nvPicPr>
        <p:blipFill rotWithShape="1">
          <a:blip r:embed="rId3">
            <a:alphaModFix/>
          </a:blip>
          <a:srcRect r="57418" b="50000"/>
          <a:stretch/>
        </p:blipFill>
        <p:spPr>
          <a:xfrm>
            <a:off x="3982065" y="1681976"/>
            <a:ext cx="3893574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Branch</a:t>
            </a:r>
            <a:endParaRPr/>
          </a:p>
        </p:txBody>
      </p:sp>
      <p:cxnSp>
        <p:nvCxnSpPr>
          <p:cNvPr id="230" name="Google Shape;230;p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1" name="Google Shape;231;p8"/>
          <p:cNvSpPr txBox="1"/>
          <p:nvPr/>
        </p:nvSpPr>
        <p:spPr>
          <a:xfrm>
            <a:off x="1013076" y="1798300"/>
            <a:ext cx="27234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branch -d &lt;branchname&gt;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刪除分支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8"/>
          <p:cNvPicPr preferRelativeResize="0"/>
          <p:nvPr/>
        </p:nvPicPr>
        <p:blipFill rotWithShape="1">
          <a:blip r:embed="rId3">
            <a:alphaModFix/>
          </a:blip>
          <a:srcRect r="57203" b="50000"/>
          <a:stretch/>
        </p:blipFill>
        <p:spPr>
          <a:xfrm>
            <a:off x="4100052" y="1738851"/>
            <a:ext cx="3913239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879477B-ED00-377B-E734-F4E9A830E50F}"/>
              </a:ext>
            </a:extLst>
          </p:cNvPr>
          <p:cNvSpPr txBox="1"/>
          <p:nvPr/>
        </p:nvSpPr>
        <p:spPr>
          <a:xfrm>
            <a:off x="1066800" y="3805382"/>
            <a:ext cx="2867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如果要刪除未合併的分支，</a:t>
            </a:r>
            <a:r>
              <a:rPr lang="en-US" altLang="zh-TW" dirty="0">
                <a:solidFill>
                  <a:schemeClr val="bg1"/>
                </a:solidFill>
              </a:rPr>
              <a:t>git </a:t>
            </a:r>
            <a:r>
              <a:rPr lang="zh-TW" altLang="en-US" dirty="0">
                <a:solidFill>
                  <a:schemeClr val="bg1"/>
                </a:solidFill>
              </a:rPr>
              <a:t>會提醒你要先合併再刪除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可以使用 </a:t>
            </a:r>
            <a:r>
              <a:rPr lang="en-US" altLang="zh-TW" dirty="0">
                <a:solidFill>
                  <a:schemeClr val="bg1"/>
                </a:solidFill>
              </a:rPr>
              <a:t>git branch –D </a:t>
            </a:r>
            <a:r>
              <a:rPr lang="zh-TW" altLang="en-US" dirty="0">
                <a:solidFill>
                  <a:schemeClr val="bg1"/>
                </a:solidFill>
              </a:rPr>
              <a:t>強制刪除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Branch</a:t>
            </a:r>
            <a:endParaRPr/>
          </a:p>
        </p:txBody>
      </p:sp>
      <p:cxnSp>
        <p:nvCxnSpPr>
          <p:cNvPr id="238" name="Google Shape;238;p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" name="Google Shape;239;p9"/>
          <p:cNvSpPr txBox="1"/>
          <p:nvPr/>
        </p:nvSpPr>
        <p:spPr>
          <a:xfrm>
            <a:off x="1013076" y="1798300"/>
            <a:ext cx="27234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 checkout &lt;branchname&gt;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切換到指定分支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9"/>
          <p:cNvPicPr preferRelativeResize="0"/>
          <p:nvPr/>
        </p:nvPicPr>
        <p:blipFill rotWithShape="1">
          <a:blip r:embed="rId3">
            <a:alphaModFix/>
          </a:blip>
          <a:srcRect r="57527" b="50000"/>
          <a:stretch/>
        </p:blipFill>
        <p:spPr>
          <a:xfrm>
            <a:off x="4041058" y="1536106"/>
            <a:ext cx="3883742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833</Words>
  <Application>Microsoft Office PowerPoint</Application>
  <PresentationFormat>如螢幕大小 (16:9)</PresentationFormat>
  <Paragraphs>179</Paragraphs>
  <Slides>47</Slides>
  <Notes>47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5" baseType="lpstr">
      <vt:lpstr>Roboto Light</vt:lpstr>
      <vt:lpstr>Arial</vt:lpstr>
      <vt:lpstr>Roboto Mono Thin</vt:lpstr>
      <vt:lpstr>Roboto Black</vt:lpstr>
      <vt:lpstr>Microsoft JhengHei</vt:lpstr>
      <vt:lpstr>Wingdings</vt:lpstr>
      <vt:lpstr>Bree Serif</vt:lpstr>
      <vt:lpstr>WEB PROPOSAL</vt:lpstr>
      <vt:lpstr>Git&amp;Github</vt:lpstr>
      <vt:lpstr>TABLE OF CONTENTS</vt:lpstr>
      <vt:lpstr>Branch</vt:lpstr>
      <vt:lpstr>Why branch?</vt:lpstr>
      <vt:lpstr>Branch in git</vt:lpstr>
      <vt:lpstr>Branch</vt:lpstr>
      <vt:lpstr>Branch</vt:lpstr>
      <vt:lpstr>Branch</vt:lpstr>
      <vt:lpstr>Branch</vt:lpstr>
      <vt:lpstr>Branch</vt:lpstr>
      <vt:lpstr>Branch</vt:lpstr>
      <vt:lpstr>Branch</vt:lpstr>
      <vt:lpstr> Use Branch</vt:lpstr>
      <vt:lpstr> Use Branch</vt:lpstr>
      <vt:lpstr> Use Branch</vt:lpstr>
      <vt:lpstr> Use Branch</vt:lpstr>
      <vt:lpstr> Use Branch</vt:lpstr>
      <vt:lpstr> Merge Branch</vt:lpstr>
      <vt:lpstr> Merge Branch</vt:lpstr>
      <vt:lpstr> Delete Branch</vt:lpstr>
      <vt:lpstr> Delete Branch</vt:lpstr>
      <vt:lpstr> Delete Branch</vt:lpstr>
      <vt:lpstr>Collaborating</vt:lpstr>
      <vt:lpstr>Collaborating</vt:lpstr>
      <vt:lpstr>Conflict</vt:lpstr>
      <vt:lpstr>Conflict</vt:lpstr>
      <vt:lpstr>Conflict</vt:lpstr>
      <vt:lpstr>Conflict</vt:lpstr>
      <vt:lpstr>Conflict</vt:lpstr>
      <vt:lpstr>Conflict</vt:lpstr>
      <vt:lpstr>Conflict</vt:lpstr>
      <vt:lpstr>Conflict</vt:lpstr>
      <vt:lpstr>Conflict</vt:lpstr>
      <vt:lpstr>Pull Request</vt:lpstr>
      <vt:lpstr>Pull Request</vt:lpstr>
      <vt:lpstr>Pull Request</vt:lpstr>
      <vt:lpstr>Pull Request</vt:lpstr>
      <vt:lpstr>Pull Request</vt:lpstr>
      <vt:lpstr>Pull Request</vt:lpstr>
      <vt:lpstr>Pull Request</vt:lpstr>
      <vt:lpstr>Pull Request</vt:lpstr>
      <vt:lpstr>Pull Request</vt:lpstr>
      <vt:lpstr>Pull Request</vt:lpstr>
      <vt:lpstr>Pull Request</vt:lpstr>
      <vt:lpstr>Summary</vt:lpstr>
      <vt:lpstr>Thanks for listening!</vt:lpstr>
      <vt:lpstr>Learning Resource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Git&amp;Github</dc:title>
  <cp:lastModifiedBy>葉 嘉浤</cp:lastModifiedBy>
  <cp:revision>70</cp:revision>
  <dcterms:modified xsi:type="dcterms:W3CDTF">2022-11-02T06:48:45Z</dcterms:modified>
</cp:coreProperties>
</file>